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m4v"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42"/>
  </p:notesMasterIdLst>
  <p:sldIdLst>
    <p:sldId id="256" r:id="rId3"/>
    <p:sldId id="286" r:id="rId4"/>
    <p:sldId id="257" r:id="rId5"/>
    <p:sldId id="258" r:id="rId6"/>
    <p:sldId id="259" r:id="rId7"/>
    <p:sldId id="260" r:id="rId8"/>
    <p:sldId id="261" r:id="rId9"/>
    <p:sldId id="262" r:id="rId10"/>
    <p:sldId id="263" r:id="rId11"/>
    <p:sldId id="264" r:id="rId12"/>
    <p:sldId id="266" r:id="rId13"/>
    <p:sldId id="287" r:id="rId14"/>
    <p:sldId id="289" r:id="rId15"/>
    <p:sldId id="288" r:id="rId16"/>
    <p:sldId id="290" r:id="rId17"/>
    <p:sldId id="267" r:id="rId18"/>
    <p:sldId id="268" r:id="rId19"/>
    <p:sldId id="291" r:id="rId20"/>
    <p:sldId id="270" r:id="rId21"/>
    <p:sldId id="271" r:id="rId22"/>
    <p:sldId id="292" r:id="rId23"/>
    <p:sldId id="273" r:id="rId24"/>
    <p:sldId id="293" r:id="rId25"/>
    <p:sldId id="274" r:id="rId26"/>
    <p:sldId id="275" r:id="rId27"/>
    <p:sldId id="277" r:id="rId28"/>
    <p:sldId id="276" r:id="rId29"/>
    <p:sldId id="296" r:id="rId30"/>
    <p:sldId id="297" r:id="rId31"/>
    <p:sldId id="298" r:id="rId32"/>
    <p:sldId id="295" r:id="rId33"/>
    <p:sldId id="278" r:id="rId34"/>
    <p:sldId id="280" r:id="rId35"/>
    <p:sldId id="265" r:id="rId36"/>
    <p:sldId id="281" r:id="rId37"/>
    <p:sldId id="282" r:id="rId38"/>
    <p:sldId id="283" r:id="rId39"/>
    <p:sldId id="284" r:id="rId40"/>
    <p:sldId id="285" r:id="rId41"/>
  </p:sldIdLst>
  <p:sldSz cx="9144000" cy="5143500" type="screen16x9"/>
  <p:notesSz cx="6858000" cy="9144000"/>
  <p:embeddedFontLst>
    <p:embeddedFont>
      <p:font typeface="Oswald" panose="020B0604020202020204" charset="0"/>
      <p:regular r:id="rId43"/>
      <p:bold r:id="rId44"/>
    </p:embeddedFont>
    <p:embeddedFont>
      <p:font typeface="Average" panose="020B0604020202020204" charset="0"/>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C232"/>
    <a:srgbClr val="D9D9D9"/>
    <a:srgbClr val="DEDE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D18BD67-744F-4AD8-B0FD-E176AC8264BC}">
  <a:tblStyle styleId="{3D18BD67-744F-4AD8-B0FD-E176AC8264BC}"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 styleId="{48B562B2-3446-4FEA-BCE4-B75B31936A27}" styleName="Table_1"/>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748" autoAdjust="0"/>
  </p:normalViewPr>
  <p:slideViewPr>
    <p:cSldViewPr snapToGrid="0">
      <p:cViewPr varScale="1">
        <p:scale>
          <a:sx n="81" d="100"/>
          <a:sy n="81" d="100"/>
        </p:scale>
        <p:origin x="35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3.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1.fntdata"/><Relationship Id="rId48"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41519810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err="1" smtClean="0"/>
              <a:t>Zayra</a:t>
            </a:r>
            <a:r>
              <a:rPr lang="en-US" dirty="0" smtClean="0"/>
              <a:t>, reading and not presenting – only thing to read</a:t>
            </a:r>
            <a:r>
              <a:rPr lang="en-US" baseline="0" dirty="0" smtClean="0"/>
              <a:t> is problem statement. Look at the audience</a:t>
            </a:r>
            <a:endParaRPr dirty="0"/>
          </a:p>
        </p:txBody>
      </p:sp>
    </p:spTree>
    <p:extLst>
      <p:ext uri="{BB962C8B-B14F-4D97-AF65-F5344CB8AC3E}">
        <p14:creationId xmlns:p14="http://schemas.microsoft.com/office/powerpoint/2010/main" val="1966540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Too many words – ended up reading this</a:t>
            </a:r>
          </a:p>
          <a:p>
            <a:pPr lvl="0">
              <a:spcBef>
                <a:spcPts val="0"/>
              </a:spcBef>
              <a:buNone/>
            </a:pPr>
            <a:r>
              <a:rPr lang="en-US" dirty="0" smtClean="0"/>
              <a:t>We don’t know what estimate the state</a:t>
            </a:r>
            <a:r>
              <a:rPr lang="en-US" baseline="0" dirty="0" smtClean="0"/>
              <a:t> means… Explain this</a:t>
            </a:r>
            <a:endParaRPr dirty="0"/>
          </a:p>
        </p:txBody>
      </p:sp>
    </p:spTree>
    <p:extLst>
      <p:ext uri="{BB962C8B-B14F-4D97-AF65-F5344CB8AC3E}">
        <p14:creationId xmlns:p14="http://schemas.microsoft.com/office/powerpoint/2010/main" val="772040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Transition – recap the</a:t>
            </a:r>
            <a:r>
              <a:rPr lang="en-US" baseline="0" dirty="0" smtClean="0"/>
              <a:t> problem statement and big picture (same with Robert on trans to hardware)</a:t>
            </a:r>
          </a:p>
        </p:txBody>
      </p:sp>
    </p:spTree>
    <p:extLst>
      <p:ext uri="{BB962C8B-B14F-4D97-AF65-F5344CB8AC3E}">
        <p14:creationId xmlns:p14="http://schemas.microsoft.com/office/powerpoint/2010/main" val="680043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Transition – recap the</a:t>
            </a:r>
            <a:r>
              <a:rPr lang="en-US" baseline="0" dirty="0" smtClean="0"/>
              <a:t> problem statement and big picture (same with Robert on trans to hardware)</a:t>
            </a:r>
          </a:p>
        </p:txBody>
      </p:sp>
    </p:spTree>
    <p:extLst>
      <p:ext uri="{BB962C8B-B14F-4D97-AF65-F5344CB8AC3E}">
        <p14:creationId xmlns:p14="http://schemas.microsoft.com/office/powerpoint/2010/main" val="9171483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Transition – recap the</a:t>
            </a:r>
            <a:r>
              <a:rPr lang="en-US" baseline="0" dirty="0" smtClean="0"/>
              <a:t> problem statement and big picture (same with Robert on trans to hardware)</a:t>
            </a:r>
          </a:p>
        </p:txBody>
      </p:sp>
    </p:spTree>
    <p:extLst>
      <p:ext uri="{BB962C8B-B14F-4D97-AF65-F5344CB8AC3E}">
        <p14:creationId xmlns:p14="http://schemas.microsoft.com/office/powerpoint/2010/main" val="24584814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Transition – recap the</a:t>
            </a:r>
            <a:r>
              <a:rPr lang="en-US" baseline="0" dirty="0" smtClean="0"/>
              <a:t> problem statement and big picture (same with Robert on trans to hardware)</a:t>
            </a:r>
          </a:p>
        </p:txBody>
      </p:sp>
    </p:spTree>
    <p:extLst>
      <p:ext uri="{BB962C8B-B14F-4D97-AF65-F5344CB8AC3E}">
        <p14:creationId xmlns:p14="http://schemas.microsoft.com/office/powerpoint/2010/main" val="37167234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Transition – recap the</a:t>
            </a:r>
            <a:r>
              <a:rPr lang="en-US" baseline="0" dirty="0" smtClean="0"/>
              <a:t> problem statement and big picture (same with Robert on trans to hardware)</a:t>
            </a:r>
          </a:p>
        </p:txBody>
      </p:sp>
    </p:spTree>
    <p:extLst>
      <p:ext uri="{BB962C8B-B14F-4D97-AF65-F5344CB8AC3E}">
        <p14:creationId xmlns:p14="http://schemas.microsoft.com/office/powerpoint/2010/main" val="3186806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8965106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162728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Transition – recap the</a:t>
            </a:r>
            <a:r>
              <a:rPr lang="en-US" baseline="0" dirty="0" smtClean="0"/>
              <a:t> problem statement and big picture (same with Robert on trans to hardware)</a:t>
            </a:r>
          </a:p>
        </p:txBody>
      </p:sp>
    </p:spTree>
    <p:extLst>
      <p:ext uri="{BB962C8B-B14F-4D97-AF65-F5344CB8AC3E}">
        <p14:creationId xmlns:p14="http://schemas.microsoft.com/office/powerpoint/2010/main" val="14455052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smtClean="0"/>
              <a:t>Transition</a:t>
            </a:r>
            <a:r>
              <a:rPr lang="en" baseline="0" dirty="0" smtClean="0"/>
              <a:t> again, talk about big picture, then get into the details</a:t>
            </a:r>
          </a:p>
          <a:p>
            <a:pPr lvl="0">
              <a:spcBef>
                <a:spcPts val="0"/>
              </a:spcBef>
              <a:buNone/>
            </a:pPr>
            <a:r>
              <a:rPr lang="en" baseline="0" dirty="0" smtClean="0"/>
              <a:t>We need a dymanic model to test a simulator</a:t>
            </a:r>
          </a:p>
          <a:p>
            <a:pPr lvl="0">
              <a:spcBef>
                <a:spcPts val="0"/>
              </a:spcBef>
              <a:buNone/>
            </a:pPr>
            <a:r>
              <a:rPr lang="en-US" baseline="0" dirty="0" smtClean="0"/>
              <a:t>S</a:t>
            </a:r>
            <a:r>
              <a:rPr lang="en" baseline="0" dirty="0" smtClean="0"/>
              <a:t>plit into multiple slides</a:t>
            </a:r>
          </a:p>
          <a:p>
            <a:pPr lvl="0">
              <a:spcBef>
                <a:spcPts val="0"/>
              </a:spcBef>
              <a:buNone/>
            </a:pPr>
            <a:r>
              <a:rPr lang="en" baseline="0" dirty="0" smtClean="0"/>
              <a:t>Possibly an intro slide set, before the problem statement</a:t>
            </a:r>
          </a:p>
        </p:txBody>
      </p:sp>
    </p:spTree>
    <p:extLst>
      <p:ext uri="{BB962C8B-B14F-4D97-AF65-F5344CB8AC3E}">
        <p14:creationId xmlns:p14="http://schemas.microsoft.com/office/powerpoint/2010/main" val="98599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This slide</a:t>
            </a:r>
            <a:r>
              <a:rPr lang="en-US" baseline="0" dirty="0" smtClean="0"/>
              <a:t> is basic – we need to sell, not report.. Maybe change overview slide</a:t>
            </a:r>
            <a:endParaRPr dirty="0"/>
          </a:p>
        </p:txBody>
      </p:sp>
    </p:spTree>
    <p:extLst>
      <p:ext uri="{BB962C8B-B14F-4D97-AF65-F5344CB8AC3E}">
        <p14:creationId xmlns:p14="http://schemas.microsoft.com/office/powerpoint/2010/main" val="24324885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5" name="Shape 2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350863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lang="en-US" baseline="0" dirty="0" smtClean="0"/>
          </a:p>
        </p:txBody>
      </p:sp>
    </p:spTree>
    <p:extLst>
      <p:ext uri="{BB962C8B-B14F-4D97-AF65-F5344CB8AC3E}">
        <p14:creationId xmlns:p14="http://schemas.microsoft.com/office/powerpoint/2010/main" val="22660289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1" name="Shape 25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Transition statement</a:t>
            </a:r>
          </a:p>
          <a:p>
            <a:pPr lvl="0" rtl="0">
              <a:spcBef>
                <a:spcPts val="0"/>
              </a:spcBef>
              <a:buNone/>
            </a:pPr>
            <a:r>
              <a:rPr lang="en-US" dirty="0" smtClean="0"/>
              <a:t>Really tough</a:t>
            </a:r>
            <a:r>
              <a:rPr lang="en-US" baseline="0" dirty="0" smtClean="0"/>
              <a:t> to make interesting</a:t>
            </a:r>
          </a:p>
        </p:txBody>
      </p:sp>
    </p:spTree>
    <p:extLst>
      <p:ext uri="{BB962C8B-B14F-4D97-AF65-F5344CB8AC3E}">
        <p14:creationId xmlns:p14="http://schemas.microsoft.com/office/powerpoint/2010/main" val="30514736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1" name="Shape 25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Transition statement</a:t>
            </a:r>
          </a:p>
          <a:p>
            <a:pPr lvl="0" rtl="0">
              <a:spcBef>
                <a:spcPts val="0"/>
              </a:spcBef>
              <a:buNone/>
            </a:pPr>
            <a:r>
              <a:rPr lang="en-US" dirty="0" smtClean="0"/>
              <a:t>Really tough</a:t>
            </a:r>
            <a:r>
              <a:rPr lang="en-US" baseline="0" dirty="0" smtClean="0"/>
              <a:t> to </a:t>
            </a:r>
            <a:r>
              <a:rPr lang="en-US" baseline="0" smtClean="0"/>
              <a:t>make interesting</a:t>
            </a:r>
            <a:endParaRPr lang="en-US" baseline="0" dirty="0" smtClean="0"/>
          </a:p>
        </p:txBody>
      </p:sp>
    </p:spTree>
    <p:extLst>
      <p:ext uri="{BB962C8B-B14F-4D97-AF65-F5344CB8AC3E}">
        <p14:creationId xmlns:p14="http://schemas.microsoft.com/office/powerpoint/2010/main" val="25450794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Shape 2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0" name="Shape 2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Get across the point: once in math form, we can</a:t>
            </a:r>
            <a:r>
              <a:rPr lang="en-US" baseline="0" dirty="0" smtClean="0"/>
              <a:t> code it up</a:t>
            </a:r>
            <a:endParaRPr lang="en-US" dirty="0" smtClean="0"/>
          </a:p>
          <a:p>
            <a:pPr lvl="0">
              <a:spcBef>
                <a:spcPts val="0"/>
              </a:spcBef>
              <a:buNone/>
            </a:pPr>
            <a:r>
              <a:rPr lang="en-US" dirty="0" smtClean="0"/>
              <a:t>Getting a real-life example would be ideal… Real world -&gt; math -&gt; CVX</a:t>
            </a:r>
            <a:endParaRPr dirty="0"/>
          </a:p>
        </p:txBody>
      </p:sp>
    </p:spTree>
    <p:extLst>
      <p:ext uri="{BB962C8B-B14F-4D97-AF65-F5344CB8AC3E}">
        <p14:creationId xmlns:p14="http://schemas.microsoft.com/office/powerpoint/2010/main" val="19954677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CHANGE the “functioning” part in </a:t>
            </a:r>
            <a:r>
              <a:rPr lang="en-US" dirty="0" err="1" smtClean="0"/>
              <a:t>Matlab</a:t>
            </a:r>
            <a:r>
              <a:rPr lang="en-US" dirty="0" smtClean="0"/>
              <a:t> – just get rid of</a:t>
            </a:r>
            <a:endParaRPr dirty="0"/>
          </a:p>
        </p:txBody>
      </p:sp>
    </p:spTree>
    <p:extLst>
      <p:ext uri="{BB962C8B-B14F-4D97-AF65-F5344CB8AC3E}">
        <p14:creationId xmlns:p14="http://schemas.microsoft.com/office/powerpoint/2010/main" val="16391552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Shape 2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2" name="Shape 2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585712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0" name="Shape 2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Transition statement</a:t>
            </a:r>
          </a:p>
          <a:p>
            <a:pPr lvl="0">
              <a:spcBef>
                <a:spcPts val="0"/>
              </a:spcBef>
              <a:buNone/>
            </a:pPr>
            <a:r>
              <a:rPr lang="en-US" dirty="0" smtClean="0"/>
              <a:t>Talk about what each sensor will give you</a:t>
            </a:r>
          </a:p>
          <a:p>
            <a:pPr lvl="0">
              <a:spcBef>
                <a:spcPts val="0"/>
              </a:spcBef>
              <a:buNone/>
            </a:pPr>
            <a:r>
              <a:rPr lang="en-US" dirty="0" smtClean="0"/>
              <a:t>This slide shows research,</a:t>
            </a:r>
            <a:r>
              <a:rPr lang="en-US" baseline="0" dirty="0" smtClean="0"/>
              <a:t> but doesn’t show what this is useful for</a:t>
            </a:r>
          </a:p>
          <a:p>
            <a:pPr lvl="0">
              <a:spcBef>
                <a:spcPts val="0"/>
              </a:spcBef>
              <a:buNone/>
            </a:pPr>
            <a:r>
              <a:rPr lang="en-US" dirty="0" smtClean="0"/>
              <a:t>Draw pictures of UAV with sensors on it</a:t>
            </a:r>
            <a:endParaRPr dirty="0"/>
          </a:p>
        </p:txBody>
      </p:sp>
    </p:spTree>
    <p:extLst>
      <p:ext uri="{BB962C8B-B14F-4D97-AF65-F5344CB8AC3E}">
        <p14:creationId xmlns:p14="http://schemas.microsoft.com/office/powerpoint/2010/main" val="38355364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0" name="Shape 2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Transition statement</a:t>
            </a:r>
          </a:p>
          <a:p>
            <a:pPr lvl="0">
              <a:spcBef>
                <a:spcPts val="0"/>
              </a:spcBef>
              <a:buNone/>
            </a:pPr>
            <a:r>
              <a:rPr lang="en-US" dirty="0" smtClean="0"/>
              <a:t>Talk about what each sensor will give you</a:t>
            </a:r>
          </a:p>
          <a:p>
            <a:pPr lvl="0">
              <a:spcBef>
                <a:spcPts val="0"/>
              </a:spcBef>
              <a:buNone/>
            </a:pPr>
            <a:r>
              <a:rPr lang="en-US" dirty="0" smtClean="0"/>
              <a:t>This slide shows research,</a:t>
            </a:r>
            <a:r>
              <a:rPr lang="en-US" baseline="0" dirty="0" smtClean="0"/>
              <a:t> but doesn’t show what this is useful for</a:t>
            </a:r>
          </a:p>
          <a:p>
            <a:pPr lvl="0">
              <a:spcBef>
                <a:spcPts val="0"/>
              </a:spcBef>
              <a:buNone/>
            </a:pPr>
            <a:r>
              <a:rPr lang="en-US" dirty="0" smtClean="0"/>
              <a:t>Draw pictures of UAV with sensors on it</a:t>
            </a:r>
            <a:endParaRPr dirty="0"/>
          </a:p>
        </p:txBody>
      </p:sp>
    </p:spTree>
    <p:extLst>
      <p:ext uri="{BB962C8B-B14F-4D97-AF65-F5344CB8AC3E}">
        <p14:creationId xmlns:p14="http://schemas.microsoft.com/office/powerpoint/2010/main" val="41159273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0" name="Shape 2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Transition statement</a:t>
            </a:r>
          </a:p>
          <a:p>
            <a:pPr lvl="0">
              <a:spcBef>
                <a:spcPts val="0"/>
              </a:spcBef>
              <a:buNone/>
            </a:pPr>
            <a:r>
              <a:rPr lang="en-US" dirty="0" smtClean="0"/>
              <a:t>Talk about what each sensor will give you</a:t>
            </a:r>
          </a:p>
          <a:p>
            <a:pPr lvl="0">
              <a:spcBef>
                <a:spcPts val="0"/>
              </a:spcBef>
              <a:buNone/>
            </a:pPr>
            <a:r>
              <a:rPr lang="en-US" dirty="0" smtClean="0"/>
              <a:t>This slide shows research,</a:t>
            </a:r>
            <a:r>
              <a:rPr lang="en-US" baseline="0" dirty="0" smtClean="0"/>
              <a:t> but doesn’t show what this is useful for</a:t>
            </a:r>
          </a:p>
          <a:p>
            <a:pPr lvl="0">
              <a:spcBef>
                <a:spcPts val="0"/>
              </a:spcBef>
              <a:buNone/>
            </a:pPr>
            <a:r>
              <a:rPr lang="en-US" dirty="0" smtClean="0"/>
              <a:t>Draw pictures of UAV with sensors on it</a:t>
            </a:r>
            <a:endParaRPr dirty="0"/>
          </a:p>
        </p:txBody>
      </p:sp>
    </p:spTree>
    <p:extLst>
      <p:ext uri="{BB962C8B-B14F-4D97-AF65-F5344CB8AC3E}">
        <p14:creationId xmlns:p14="http://schemas.microsoft.com/office/powerpoint/2010/main" val="1199773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This slide</a:t>
            </a:r>
            <a:r>
              <a:rPr lang="en-US" baseline="0" dirty="0" smtClean="0"/>
              <a:t> is basic – we need to sell, not report.. Maybe change overview slide</a:t>
            </a:r>
            <a:endParaRPr dirty="0"/>
          </a:p>
        </p:txBody>
      </p:sp>
    </p:spTree>
    <p:extLst>
      <p:ext uri="{BB962C8B-B14F-4D97-AF65-F5344CB8AC3E}">
        <p14:creationId xmlns:p14="http://schemas.microsoft.com/office/powerpoint/2010/main" val="25041788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0" name="Shape 2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Transition statement</a:t>
            </a:r>
          </a:p>
          <a:p>
            <a:pPr lvl="0">
              <a:spcBef>
                <a:spcPts val="0"/>
              </a:spcBef>
              <a:buNone/>
            </a:pPr>
            <a:r>
              <a:rPr lang="en-US" dirty="0" smtClean="0"/>
              <a:t>Talk about what each sensor will give you</a:t>
            </a:r>
          </a:p>
          <a:p>
            <a:pPr lvl="0">
              <a:spcBef>
                <a:spcPts val="0"/>
              </a:spcBef>
              <a:buNone/>
            </a:pPr>
            <a:r>
              <a:rPr lang="en-US" dirty="0" smtClean="0"/>
              <a:t>This slide shows research,</a:t>
            </a:r>
            <a:r>
              <a:rPr lang="en-US" baseline="0" dirty="0" smtClean="0"/>
              <a:t> but doesn’t show what this is useful for</a:t>
            </a:r>
          </a:p>
          <a:p>
            <a:pPr lvl="0">
              <a:spcBef>
                <a:spcPts val="0"/>
              </a:spcBef>
              <a:buNone/>
            </a:pPr>
            <a:r>
              <a:rPr lang="en-US" dirty="0" smtClean="0"/>
              <a:t>Draw pictures of UAV with sensors on it</a:t>
            </a:r>
            <a:endParaRPr dirty="0"/>
          </a:p>
        </p:txBody>
      </p:sp>
    </p:spTree>
    <p:extLst>
      <p:ext uri="{BB962C8B-B14F-4D97-AF65-F5344CB8AC3E}">
        <p14:creationId xmlns:p14="http://schemas.microsoft.com/office/powerpoint/2010/main" val="16776461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0" name="Shape 2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Transition statement</a:t>
            </a:r>
          </a:p>
          <a:p>
            <a:pPr lvl="0">
              <a:spcBef>
                <a:spcPts val="0"/>
              </a:spcBef>
              <a:buNone/>
            </a:pPr>
            <a:r>
              <a:rPr lang="en-US" dirty="0" smtClean="0"/>
              <a:t>Talk about what each sensor will give you</a:t>
            </a:r>
          </a:p>
          <a:p>
            <a:pPr lvl="0">
              <a:spcBef>
                <a:spcPts val="0"/>
              </a:spcBef>
              <a:buNone/>
            </a:pPr>
            <a:r>
              <a:rPr lang="en-US" dirty="0" smtClean="0"/>
              <a:t>This slide shows research,</a:t>
            </a:r>
            <a:r>
              <a:rPr lang="en-US" baseline="0" dirty="0" smtClean="0"/>
              <a:t> but doesn’t show what this is useful for</a:t>
            </a:r>
          </a:p>
          <a:p>
            <a:pPr lvl="0">
              <a:spcBef>
                <a:spcPts val="0"/>
              </a:spcBef>
              <a:buNone/>
            </a:pPr>
            <a:r>
              <a:rPr lang="en-US" dirty="0" smtClean="0"/>
              <a:t>Draw pictures of UAV with sensors on it</a:t>
            </a:r>
            <a:endParaRPr dirty="0"/>
          </a:p>
        </p:txBody>
      </p:sp>
    </p:spTree>
    <p:extLst>
      <p:ext uri="{BB962C8B-B14F-4D97-AF65-F5344CB8AC3E}">
        <p14:creationId xmlns:p14="http://schemas.microsoft.com/office/powerpoint/2010/main" val="12380359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4" name="Shape 3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800953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3" name="Shape 3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Tell them what to expect before playing the</a:t>
            </a:r>
            <a:r>
              <a:rPr lang="en-US" baseline="0" dirty="0" smtClean="0"/>
              <a:t> video</a:t>
            </a:r>
          </a:p>
          <a:p>
            <a:pPr lvl="0">
              <a:spcBef>
                <a:spcPts val="0"/>
              </a:spcBef>
              <a:buNone/>
            </a:pPr>
            <a:r>
              <a:rPr lang="en-US" baseline="0" dirty="0" smtClean="0"/>
              <a:t>Put circles around the IR spheres in the left pic</a:t>
            </a:r>
            <a:endParaRPr dirty="0"/>
          </a:p>
        </p:txBody>
      </p:sp>
    </p:spTree>
    <p:extLst>
      <p:ext uri="{BB962C8B-B14F-4D97-AF65-F5344CB8AC3E}">
        <p14:creationId xmlns:p14="http://schemas.microsoft.com/office/powerpoint/2010/main" val="25559160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P</a:t>
            </a:r>
            <a:r>
              <a:rPr lang="en" dirty="0" smtClean="0"/>
              <a:t>ut this at the end</a:t>
            </a:r>
            <a:endParaRPr lang="en" dirty="0"/>
          </a:p>
        </p:txBody>
      </p:sp>
    </p:spTree>
    <p:extLst>
      <p:ext uri="{BB962C8B-B14F-4D97-AF65-F5344CB8AC3E}">
        <p14:creationId xmlns:p14="http://schemas.microsoft.com/office/powerpoint/2010/main" val="3640931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Add a plot or pic</a:t>
            </a:r>
            <a:endParaRPr dirty="0"/>
          </a:p>
        </p:txBody>
      </p:sp>
    </p:spTree>
    <p:extLst>
      <p:ext uri="{BB962C8B-B14F-4D97-AF65-F5344CB8AC3E}">
        <p14:creationId xmlns:p14="http://schemas.microsoft.com/office/powerpoint/2010/main" val="41403088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4" name="Shape 3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159370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Shape 3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1" name="Shape 3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680735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Shape 3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8" name="Shape 34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412797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Shape 3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3" name="Shape 3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09669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Show quadrotors and maybe not</a:t>
            </a:r>
            <a:r>
              <a:rPr lang="en-US" baseline="0" dirty="0" smtClean="0"/>
              <a:t> the logos – make sure not to read these slides</a:t>
            </a:r>
            <a:endParaRPr dirty="0"/>
          </a:p>
        </p:txBody>
      </p:sp>
    </p:spTree>
    <p:extLst>
      <p:ext uri="{BB962C8B-B14F-4D97-AF65-F5344CB8AC3E}">
        <p14:creationId xmlns:p14="http://schemas.microsoft.com/office/powerpoint/2010/main" val="2429992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13474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44700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98110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Make</a:t>
            </a:r>
            <a:r>
              <a:rPr lang="en-US" baseline="0" dirty="0" smtClean="0"/>
              <a:t> a picture of UAV trying to maintain altitude</a:t>
            </a:r>
          </a:p>
          <a:p>
            <a:pPr lvl="0" rtl="0">
              <a:spcBef>
                <a:spcPts val="0"/>
              </a:spcBef>
              <a:buNone/>
            </a:pPr>
            <a:r>
              <a:rPr lang="en-US" baseline="0" dirty="0" smtClean="0"/>
              <a:t>Audience isn’t sure what “max </a:t>
            </a:r>
            <a:r>
              <a:rPr lang="en-US" baseline="0" dirty="0" err="1" smtClean="0"/>
              <a:t>num</a:t>
            </a:r>
            <a:r>
              <a:rPr lang="en-US" baseline="0" dirty="0" smtClean="0"/>
              <a:t> of comp sensors” means yet…</a:t>
            </a:r>
            <a:endParaRPr dirty="0"/>
          </a:p>
        </p:txBody>
      </p:sp>
    </p:spTree>
    <p:extLst>
      <p:ext uri="{BB962C8B-B14F-4D97-AF65-F5344CB8AC3E}">
        <p14:creationId xmlns:p14="http://schemas.microsoft.com/office/powerpoint/2010/main" val="593069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lang="en" dirty="0"/>
          </a:p>
        </p:txBody>
      </p:sp>
    </p:spTree>
    <p:extLst>
      <p:ext uri="{BB962C8B-B14F-4D97-AF65-F5344CB8AC3E}">
        <p14:creationId xmlns:p14="http://schemas.microsoft.com/office/powerpoint/2010/main" val="3823656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54"/>
        <p:cNvGrpSpPr/>
        <p:nvPr/>
      </p:nvGrpSpPr>
      <p:grpSpPr>
        <a:xfrm>
          <a:off x="0" y="0"/>
          <a:ext cx="0" cy="0"/>
          <a:chOff x="0" y="0"/>
          <a:chExt cx="0" cy="0"/>
        </a:xfrm>
      </p:grpSpPr>
      <p:grpSp>
        <p:nvGrpSpPr>
          <p:cNvPr id="55" name="Shape 55"/>
          <p:cNvGrpSpPr/>
          <p:nvPr/>
        </p:nvGrpSpPr>
        <p:grpSpPr>
          <a:xfrm>
            <a:off x="4350278" y="2855377"/>
            <a:ext cx="443588" cy="105632"/>
            <a:chOff x="4137525" y="2915950"/>
            <a:chExt cx="869100" cy="207000"/>
          </a:xfrm>
        </p:grpSpPr>
        <p:sp>
          <p:nvSpPr>
            <p:cNvPr id="56" name="Shape 56"/>
            <p:cNvSpPr/>
            <p:nvPr/>
          </p:nvSpPr>
          <p:spPr>
            <a:xfrm>
              <a:off x="446857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57" name="Shape 57"/>
            <p:cNvSpPr/>
            <p:nvPr/>
          </p:nvSpPr>
          <p:spPr>
            <a:xfrm>
              <a:off x="47996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58" name="Shape 58"/>
            <p:cNvSpPr/>
            <p:nvPr/>
          </p:nvSpPr>
          <p:spPr>
            <a:xfrm>
              <a:off x="41375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grpSp>
      <p:sp>
        <p:nvSpPr>
          <p:cNvPr id="59" name="Shape 59"/>
          <p:cNvSpPr txBox="1">
            <a:spLocks noGrp="1"/>
          </p:cNvSpPr>
          <p:nvPr>
            <p:ph type="ctrTitle"/>
          </p:nvPr>
        </p:nvSpPr>
        <p:spPr>
          <a:xfrm>
            <a:off x="671257" y="990800"/>
            <a:ext cx="7801500" cy="1730100"/>
          </a:xfrm>
          <a:prstGeom prst="rect">
            <a:avLst/>
          </a:prstGeom>
        </p:spPr>
        <p:txBody>
          <a:bodyPr lIns="91425" tIns="91425" rIns="91425" bIns="91425" anchor="b" anchorCtr="0"/>
          <a:lstStyle>
            <a:lvl1pPr lvl="0" algn="ctr" rtl="0">
              <a:spcBef>
                <a:spcPts val="0"/>
              </a:spcBef>
              <a:buSzPct val="100000"/>
              <a:defRPr sz="4800"/>
            </a:lvl1pPr>
            <a:lvl2pPr lvl="1" algn="ctr" rtl="0">
              <a:spcBef>
                <a:spcPts val="0"/>
              </a:spcBef>
              <a:buSzPct val="100000"/>
              <a:defRPr sz="4800"/>
            </a:lvl2pPr>
            <a:lvl3pPr lvl="2" algn="ctr" rtl="0">
              <a:spcBef>
                <a:spcPts val="0"/>
              </a:spcBef>
              <a:buSzPct val="100000"/>
              <a:defRPr sz="4800"/>
            </a:lvl3pPr>
            <a:lvl4pPr lvl="3" algn="ctr" rtl="0">
              <a:spcBef>
                <a:spcPts val="0"/>
              </a:spcBef>
              <a:buSzPct val="100000"/>
              <a:defRPr sz="4800"/>
            </a:lvl4pPr>
            <a:lvl5pPr lvl="4" algn="ctr" rtl="0">
              <a:spcBef>
                <a:spcPts val="0"/>
              </a:spcBef>
              <a:buSzPct val="100000"/>
              <a:defRPr sz="4800"/>
            </a:lvl5pPr>
            <a:lvl6pPr lvl="5" algn="ctr" rtl="0">
              <a:spcBef>
                <a:spcPts val="0"/>
              </a:spcBef>
              <a:buSzPct val="100000"/>
              <a:defRPr sz="4800"/>
            </a:lvl6pPr>
            <a:lvl7pPr lvl="6" algn="ctr" rtl="0">
              <a:spcBef>
                <a:spcPts val="0"/>
              </a:spcBef>
              <a:buSzPct val="100000"/>
              <a:defRPr sz="4800"/>
            </a:lvl7pPr>
            <a:lvl8pPr lvl="7" algn="ctr" rtl="0">
              <a:spcBef>
                <a:spcPts val="0"/>
              </a:spcBef>
              <a:buSzPct val="100000"/>
              <a:defRPr sz="4800"/>
            </a:lvl8pPr>
            <a:lvl9pPr lvl="8" algn="ctr" rtl="0">
              <a:spcBef>
                <a:spcPts val="0"/>
              </a:spcBef>
              <a:buSzPct val="100000"/>
              <a:defRPr sz="4800"/>
            </a:lvl9pPr>
          </a:lstStyle>
          <a:p>
            <a:endParaRPr/>
          </a:p>
        </p:txBody>
      </p:sp>
      <p:sp>
        <p:nvSpPr>
          <p:cNvPr id="60" name="Shape 60"/>
          <p:cNvSpPr txBox="1">
            <a:spLocks noGrp="1"/>
          </p:cNvSpPr>
          <p:nvPr>
            <p:ph type="subTitle" idx="1"/>
          </p:nvPr>
        </p:nvSpPr>
        <p:spPr>
          <a:xfrm>
            <a:off x="671250" y="3174875"/>
            <a:ext cx="7801500" cy="792600"/>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100"/>
            </a:lvl1pPr>
            <a:lvl2pPr lvl="1" algn="ctr" rtl="0">
              <a:lnSpc>
                <a:spcPct val="100000"/>
              </a:lnSpc>
              <a:spcBef>
                <a:spcPts val="0"/>
              </a:spcBef>
              <a:spcAft>
                <a:spcPts val="0"/>
              </a:spcAft>
              <a:buSzPct val="100000"/>
              <a:buNone/>
              <a:defRPr sz="2100"/>
            </a:lvl2pPr>
            <a:lvl3pPr lvl="2" algn="ctr" rtl="0">
              <a:lnSpc>
                <a:spcPct val="100000"/>
              </a:lnSpc>
              <a:spcBef>
                <a:spcPts val="0"/>
              </a:spcBef>
              <a:spcAft>
                <a:spcPts val="0"/>
              </a:spcAft>
              <a:buSzPct val="100000"/>
              <a:buNone/>
              <a:defRPr sz="2100"/>
            </a:lvl3pPr>
            <a:lvl4pPr lvl="3" algn="ctr" rtl="0">
              <a:lnSpc>
                <a:spcPct val="100000"/>
              </a:lnSpc>
              <a:spcBef>
                <a:spcPts val="0"/>
              </a:spcBef>
              <a:spcAft>
                <a:spcPts val="0"/>
              </a:spcAft>
              <a:buSzPct val="100000"/>
              <a:buNone/>
              <a:defRPr sz="2100"/>
            </a:lvl4pPr>
            <a:lvl5pPr lvl="4" algn="ctr" rtl="0">
              <a:lnSpc>
                <a:spcPct val="100000"/>
              </a:lnSpc>
              <a:spcBef>
                <a:spcPts val="0"/>
              </a:spcBef>
              <a:spcAft>
                <a:spcPts val="0"/>
              </a:spcAft>
              <a:buSzPct val="100000"/>
              <a:buNone/>
              <a:defRPr sz="2100"/>
            </a:lvl5pPr>
            <a:lvl6pPr lvl="5" algn="ctr" rtl="0">
              <a:lnSpc>
                <a:spcPct val="100000"/>
              </a:lnSpc>
              <a:spcBef>
                <a:spcPts val="0"/>
              </a:spcBef>
              <a:spcAft>
                <a:spcPts val="0"/>
              </a:spcAft>
              <a:buSzPct val="100000"/>
              <a:buNone/>
              <a:defRPr sz="2100"/>
            </a:lvl6pPr>
            <a:lvl7pPr lvl="6" algn="ctr" rtl="0">
              <a:lnSpc>
                <a:spcPct val="100000"/>
              </a:lnSpc>
              <a:spcBef>
                <a:spcPts val="0"/>
              </a:spcBef>
              <a:spcAft>
                <a:spcPts val="0"/>
              </a:spcAft>
              <a:buSzPct val="100000"/>
              <a:buNone/>
              <a:defRPr sz="2100"/>
            </a:lvl7pPr>
            <a:lvl8pPr lvl="7" algn="ctr" rtl="0">
              <a:lnSpc>
                <a:spcPct val="100000"/>
              </a:lnSpc>
              <a:spcBef>
                <a:spcPts val="0"/>
              </a:spcBef>
              <a:spcAft>
                <a:spcPts val="0"/>
              </a:spcAft>
              <a:buSzPct val="100000"/>
              <a:buNone/>
              <a:defRPr sz="2100"/>
            </a:lvl8pPr>
            <a:lvl9pPr lvl="8" algn="ctr" rtl="0">
              <a:lnSpc>
                <a:spcPct val="100000"/>
              </a:lnSpc>
              <a:spcBef>
                <a:spcPts val="0"/>
              </a:spcBef>
              <a:spcAft>
                <a:spcPts val="0"/>
              </a:spcAft>
              <a:buSzPct val="100000"/>
              <a:buNone/>
              <a:defRPr sz="2100"/>
            </a:lvl9pPr>
          </a:lstStyle>
          <a:p>
            <a:endParaRPr/>
          </a:p>
        </p:txBody>
      </p:sp>
      <p:sp>
        <p:nvSpPr>
          <p:cNvPr id="61" name="Shape 61"/>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671250" y="2141250"/>
            <a:ext cx="7852200" cy="861000"/>
          </a:xfrm>
          <a:prstGeom prst="rect">
            <a:avLst/>
          </a:prstGeom>
        </p:spPr>
        <p:txBody>
          <a:bodyPr lIns="91425" tIns="91425" rIns="91425" bIns="91425" anchor="ctr" anchorCtr="0"/>
          <a:lstStyle>
            <a:lvl1pPr lvl="0" algn="ctr" rtl="0">
              <a:spcBef>
                <a:spcPts val="0"/>
              </a:spcBef>
              <a:buSzPct val="100000"/>
              <a:defRPr sz="3600"/>
            </a:lvl1pPr>
            <a:lvl2pPr lvl="1" algn="ctr" rtl="0">
              <a:spcBef>
                <a:spcPts val="0"/>
              </a:spcBef>
              <a:buSzPct val="100000"/>
              <a:defRPr sz="3600"/>
            </a:lvl2pPr>
            <a:lvl3pPr lvl="2" algn="ctr" rtl="0">
              <a:spcBef>
                <a:spcPts val="0"/>
              </a:spcBef>
              <a:buSzPct val="100000"/>
              <a:defRPr sz="3600"/>
            </a:lvl3pPr>
            <a:lvl4pPr lvl="3" algn="ctr" rtl="0">
              <a:spcBef>
                <a:spcPts val="0"/>
              </a:spcBef>
              <a:buSzPct val="100000"/>
              <a:defRPr sz="3600"/>
            </a:lvl4pPr>
            <a:lvl5pPr lvl="4" algn="ctr" rtl="0">
              <a:spcBef>
                <a:spcPts val="0"/>
              </a:spcBef>
              <a:buSzPct val="100000"/>
              <a:defRPr sz="3600"/>
            </a:lvl5pPr>
            <a:lvl6pPr lvl="5" algn="ctr" rtl="0">
              <a:spcBef>
                <a:spcPts val="0"/>
              </a:spcBef>
              <a:buSzPct val="100000"/>
              <a:defRPr sz="3600"/>
            </a:lvl6pPr>
            <a:lvl7pPr lvl="6" algn="ctr" rtl="0">
              <a:spcBef>
                <a:spcPts val="0"/>
              </a:spcBef>
              <a:buSzPct val="100000"/>
              <a:defRPr sz="3600"/>
            </a:lvl7pPr>
            <a:lvl8pPr lvl="7" algn="ctr" rtl="0">
              <a:spcBef>
                <a:spcPts val="0"/>
              </a:spcBef>
              <a:buSzPct val="100000"/>
              <a:defRPr sz="3600"/>
            </a:lvl8pPr>
            <a:lvl9pPr lvl="8" algn="ctr" rtl="0">
              <a:spcBef>
                <a:spcPts val="0"/>
              </a:spcBef>
              <a:buSzPct val="100000"/>
              <a:defRPr sz="3600"/>
            </a:lvl9pPr>
          </a:lstStyle>
          <a:p>
            <a:endParaRPr/>
          </a:p>
        </p:txBody>
      </p:sp>
      <p:sp>
        <p:nvSpPr>
          <p:cNvPr id="64" name="Shape 64"/>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7" name="Shape 67"/>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8" name="Shape 6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1" name="Shape 71"/>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72" name="Shape 72"/>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73" name="Shape 73"/>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6" name="Shape 76"/>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a:endParaRPr/>
          </a:p>
        </p:txBody>
      </p:sp>
      <p:sp>
        <p:nvSpPr>
          <p:cNvPr id="79" name="Shape 79"/>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80" name="Shape 80"/>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Main point">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490250" y="526350"/>
            <a:ext cx="6227100" cy="4090800"/>
          </a:xfrm>
          <a:prstGeom prst="rect">
            <a:avLst/>
          </a:prstGeom>
        </p:spPr>
        <p:txBody>
          <a:bodyPr lIns="91425" tIns="91425" rIns="91425" bIns="91425" anchor="ctr" anchorCtr="0"/>
          <a:lstStyle>
            <a:lvl1pPr lvl="0" rtl="0">
              <a:spcBef>
                <a:spcPts val="0"/>
              </a:spcBef>
              <a:buClr>
                <a:schemeClr val="lt1"/>
              </a:buClr>
              <a:buSzPct val="100000"/>
              <a:defRPr sz="4800">
                <a:solidFill>
                  <a:schemeClr val="lt1"/>
                </a:solidFill>
              </a:defRPr>
            </a:lvl1pPr>
            <a:lvl2pPr lvl="1" rtl="0">
              <a:spcBef>
                <a:spcPts val="0"/>
              </a:spcBef>
              <a:buClr>
                <a:schemeClr val="lt1"/>
              </a:buClr>
              <a:buSzPct val="100000"/>
              <a:defRPr sz="4800">
                <a:solidFill>
                  <a:schemeClr val="lt1"/>
                </a:solidFill>
              </a:defRPr>
            </a:lvl2pPr>
            <a:lvl3pPr lvl="2" rtl="0">
              <a:spcBef>
                <a:spcPts val="0"/>
              </a:spcBef>
              <a:buClr>
                <a:schemeClr val="lt1"/>
              </a:buClr>
              <a:buSzPct val="100000"/>
              <a:defRPr sz="4800">
                <a:solidFill>
                  <a:schemeClr val="lt1"/>
                </a:solidFill>
              </a:defRPr>
            </a:lvl3pPr>
            <a:lvl4pPr lvl="3" rtl="0">
              <a:spcBef>
                <a:spcPts val="0"/>
              </a:spcBef>
              <a:buClr>
                <a:schemeClr val="lt1"/>
              </a:buClr>
              <a:buSzPct val="100000"/>
              <a:defRPr sz="4800">
                <a:solidFill>
                  <a:schemeClr val="lt1"/>
                </a:solidFill>
              </a:defRPr>
            </a:lvl4pPr>
            <a:lvl5pPr lvl="4" rtl="0">
              <a:spcBef>
                <a:spcPts val="0"/>
              </a:spcBef>
              <a:buClr>
                <a:schemeClr val="lt1"/>
              </a:buClr>
              <a:buSzPct val="100000"/>
              <a:defRPr sz="4800">
                <a:solidFill>
                  <a:schemeClr val="lt1"/>
                </a:solidFill>
              </a:defRPr>
            </a:lvl5pPr>
            <a:lvl6pPr lvl="5" rtl="0">
              <a:spcBef>
                <a:spcPts val="0"/>
              </a:spcBef>
              <a:buClr>
                <a:schemeClr val="lt1"/>
              </a:buClr>
              <a:buSzPct val="100000"/>
              <a:defRPr sz="4800">
                <a:solidFill>
                  <a:schemeClr val="lt1"/>
                </a:solidFill>
              </a:defRPr>
            </a:lvl6pPr>
            <a:lvl7pPr lvl="6" rtl="0">
              <a:spcBef>
                <a:spcPts val="0"/>
              </a:spcBef>
              <a:buClr>
                <a:schemeClr val="lt1"/>
              </a:buClr>
              <a:buSzPct val="100000"/>
              <a:defRPr sz="4800">
                <a:solidFill>
                  <a:schemeClr val="lt1"/>
                </a:solidFill>
              </a:defRPr>
            </a:lvl7pPr>
            <a:lvl8pPr lvl="7" rtl="0">
              <a:spcBef>
                <a:spcPts val="0"/>
              </a:spcBef>
              <a:buClr>
                <a:schemeClr val="lt1"/>
              </a:buClr>
              <a:buSzPct val="100000"/>
              <a:defRPr sz="4800">
                <a:solidFill>
                  <a:schemeClr val="lt1"/>
                </a:solidFill>
              </a:defRPr>
            </a:lvl8pPr>
            <a:lvl9pPr lvl="8" rtl="0">
              <a:spcBef>
                <a:spcPts val="0"/>
              </a:spcBef>
              <a:buClr>
                <a:schemeClr val="lt1"/>
              </a:buClr>
              <a:buSzPct val="100000"/>
              <a:defRPr sz="4800">
                <a:solidFill>
                  <a:schemeClr val="lt1"/>
                </a:solidFill>
              </a:defRPr>
            </a:lvl9pPr>
          </a:lstStyle>
          <a:p>
            <a:endParaRPr/>
          </a:p>
        </p:txBody>
      </p:sp>
      <p:sp>
        <p:nvSpPr>
          <p:cNvPr id="83" name="Shape 83"/>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84"/>
        <p:cNvGrpSpPr/>
        <p:nvPr/>
      </p:nvGrpSpPr>
      <p:grpSpPr>
        <a:xfrm>
          <a:off x="0" y="0"/>
          <a:ext cx="0" cy="0"/>
          <a:chOff x="0" y="0"/>
          <a:chExt cx="0" cy="0"/>
        </a:xfrm>
      </p:grpSpPr>
      <p:sp>
        <p:nvSpPr>
          <p:cNvPr id="85" name="Shape 85"/>
          <p:cNvSpPr/>
          <p:nvPr/>
        </p:nvSpPr>
        <p:spPr>
          <a:xfrm>
            <a:off x="4572000" y="0"/>
            <a:ext cx="4572000" cy="51435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cxnSp>
        <p:nvCxnSpPr>
          <p:cNvPr id="86" name="Shape 86"/>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87" name="Shape 87"/>
          <p:cNvSpPr txBox="1">
            <a:spLocks noGrp="1"/>
          </p:cNvSpPr>
          <p:nvPr>
            <p:ph type="title"/>
          </p:nvPr>
        </p:nvSpPr>
        <p:spPr>
          <a:xfrm>
            <a:off x="265500" y="1081400"/>
            <a:ext cx="4045200" cy="1710300"/>
          </a:xfrm>
          <a:prstGeom prst="rect">
            <a:avLst/>
          </a:prstGeom>
        </p:spPr>
        <p:txBody>
          <a:bodyPr lIns="91425" tIns="91425" rIns="91425" bIns="91425" anchor="b" anchorCtr="0"/>
          <a:lstStyle>
            <a:lvl1pPr lvl="0" algn="ctr" rtl="0">
              <a:spcBef>
                <a:spcPts val="0"/>
              </a:spcBef>
              <a:buSzPct val="100000"/>
              <a:defRPr sz="4200"/>
            </a:lvl1pPr>
            <a:lvl2pPr lvl="1" algn="ctr" rtl="0">
              <a:spcBef>
                <a:spcPts val="0"/>
              </a:spcBef>
              <a:buSzPct val="100000"/>
              <a:defRPr sz="4200"/>
            </a:lvl2pPr>
            <a:lvl3pPr lvl="2" algn="ctr" rtl="0">
              <a:spcBef>
                <a:spcPts val="0"/>
              </a:spcBef>
              <a:buSzPct val="100000"/>
              <a:defRPr sz="4200"/>
            </a:lvl3pPr>
            <a:lvl4pPr lvl="3" algn="ctr" rtl="0">
              <a:spcBef>
                <a:spcPts val="0"/>
              </a:spcBef>
              <a:buSzPct val="100000"/>
              <a:defRPr sz="4200"/>
            </a:lvl4pPr>
            <a:lvl5pPr lvl="4" algn="ctr" rtl="0">
              <a:spcBef>
                <a:spcPts val="0"/>
              </a:spcBef>
              <a:buSzPct val="100000"/>
              <a:defRPr sz="4200"/>
            </a:lvl5pPr>
            <a:lvl6pPr lvl="5" algn="ctr" rtl="0">
              <a:spcBef>
                <a:spcPts val="0"/>
              </a:spcBef>
              <a:buSzPct val="100000"/>
              <a:defRPr sz="4200"/>
            </a:lvl6pPr>
            <a:lvl7pPr lvl="6" algn="ctr" rtl="0">
              <a:spcBef>
                <a:spcPts val="0"/>
              </a:spcBef>
              <a:buSzPct val="100000"/>
              <a:defRPr sz="4200"/>
            </a:lvl7pPr>
            <a:lvl8pPr lvl="7" algn="ctr" rtl="0">
              <a:spcBef>
                <a:spcPts val="0"/>
              </a:spcBef>
              <a:buSzPct val="100000"/>
              <a:defRPr sz="4200"/>
            </a:lvl8pPr>
            <a:lvl9pPr lvl="8" algn="ctr" rtl="0">
              <a:spcBef>
                <a:spcPts val="0"/>
              </a:spcBef>
              <a:buSzPct val="100000"/>
              <a:defRPr sz="4200"/>
            </a:lvl9pPr>
          </a:lstStyle>
          <a:p>
            <a:endParaRPr/>
          </a:p>
        </p:txBody>
      </p:sp>
      <p:sp>
        <p:nvSpPr>
          <p:cNvPr id="88" name="Shape 88"/>
          <p:cNvSpPr txBox="1">
            <a:spLocks noGrp="1"/>
          </p:cNvSpPr>
          <p:nvPr>
            <p:ph type="subTitle" idx="1"/>
          </p:nvPr>
        </p:nvSpPr>
        <p:spPr>
          <a:xfrm>
            <a:off x="265500" y="2845200"/>
            <a:ext cx="4045200" cy="1345500"/>
          </a:xfrm>
          <a:prstGeom prst="rect">
            <a:avLst/>
          </a:prstGeom>
        </p:spPr>
        <p:txBody>
          <a:bodyPr lIns="91425" tIns="91425" rIns="91425" bIns="91425" anchor="t" anchorCtr="0"/>
          <a:lstStyle>
            <a:lvl1pPr lvl="0" algn="ctr" rtl="0">
              <a:lnSpc>
                <a:spcPct val="100000"/>
              </a:lnSpc>
              <a:spcBef>
                <a:spcPts val="0"/>
              </a:spcBef>
              <a:spcAft>
                <a:spcPts val="0"/>
              </a:spcAft>
              <a:buClr>
                <a:schemeClr val="dk1"/>
              </a:buClr>
              <a:buSzPct val="100000"/>
              <a:buNone/>
              <a:defRPr sz="2100">
                <a:solidFill>
                  <a:schemeClr val="dk1"/>
                </a:solidFill>
              </a:defRPr>
            </a:lvl1pPr>
            <a:lvl2pPr lvl="1" algn="ctr" rtl="0">
              <a:lnSpc>
                <a:spcPct val="100000"/>
              </a:lnSpc>
              <a:spcBef>
                <a:spcPts val="0"/>
              </a:spcBef>
              <a:spcAft>
                <a:spcPts val="0"/>
              </a:spcAft>
              <a:buClr>
                <a:schemeClr val="dk1"/>
              </a:buClr>
              <a:buSzPct val="100000"/>
              <a:buNone/>
              <a:defRPr sz="2100">
                <a:solidFill>
                  <a:schemeClr val="dk1"/>
                </a:solidFill>
              </a:defRPr>
            </a:lvl2pPr>
            <a:lvl3pPr lvl="2" algn="ctr" rtl="0">
              <a:lnSpc>
                <a:spcPct val="100000"/>
              </a:lnSpc>
              <a:spcBef>
                <a:spcPts val="0"/>
              </a:spcBef>
              <a:spcAft>
                <a:spcPts val="0"/>
              </a:spcAft>
              <a:buClr>
                <a:schemeClr val="dk1"/>
              </a:buClr>
              <a:buSzPct val="100000"/>
              <a:buNone/>
              <a:defRPr sz="2100">
                <a:solidFill>
                  <a:schemeClr val="dk1"/>
                </a:solidFill>
              </a:defRPr>
            </a:lvl3pPr>
            <a:lvl4pPr lvl="3" algn="ctr" rtl="0">
              <a:lnSpc>
                <a:spcPct val="100000"/>
              </a:lnSpc>
              <a:spcBef>
                <a:spcPts val="0"/>
              </a:spcBef>
              <a:spcAft>
                <a:spcPts val="0"/>
              </a:spcAft>
              <a:buClr>
                <a:schemeClr val="dk1"/>
              </a:buClr>
              <a:buSzPct val="100000"/>
              <a:buNone/>
              <a:defRPr sz="2100">
                <a:solidFill>
                  <a:schemeClr val="dk1"/>
                </a:solidFill>
              </a:defRPr>
            </a:lvl4pPr>
            <a:lvl5pPr lvl="4" algn="ctr" rtl="0">
              <a:lnSpc>
                <a:spcPct val="100000"/>
              </a:lnSpc>
              <a:spcBef>
                <a:spcPts val="0"/>
              </a:spcBef>
              <a:spcAft>
                <a:spcPts val="0"/>
              </a:spcAft>
              <a:buClr>
                <a:schemeClr val="dk1"/>
              </a:buClr>
              <a:buSzPct val="100000"/>
              <a:buNone/>
              <a:defRPr sz="2100">
                <a:solidFill>
                  <a:schemeClr val="dk1"/>
                </a:solidFill>
              </a:defRPr>
            </a:lvl5pPr>
            <a:lvl6pPr lvl="5" algn="ctr" rtl="0">
              <a:lnSpc>
                <a:spcPct val="100000"/>
              </a:lnSpc>
              <a:spcBef>
                <a:spcPts val="0"/>
              </a:spcBef>
              <a:spcAft>
                <a:spcPts val="0"/>
              </a:spcAft>
              <a:buClr>
                <a:schemeClr val="dk1"/>
              </a:buClr>
              <a:buSzPct val="100000"/>
              <a:buNone/>
              <a:defRPr sz="2100">
                <a:solidFill>
                  <a:schemeClr val="dk1"/>
                </a:solidFill>
              </a:defRPr>
            </a:lvl6pPr>
            <a:lvl7pPr lvl="6" algn="ctr" rtl="0">
              <a:lnSpc>
                <a:spcPct val="100000"/>
              </a:lnSpc>
              <a:spcBef>
                <a:spcPts val="0"/>
              </a:spcBef>
              <a:spcAft>
                <a:spcPts val="0"/>
              </a:spcAft>
              <a:buClr>
                <a:schemeClr val="dk1"/>
              </a:buClr>
              <a:buSzPct val="100000"/>
              <a:buNone/>
              <a:defRPr sz="2100">
                <a:solidFill>
                  <a:schemeClr val="dk1"/>
                </a:solidFill>
              </a:defRPr>
            </a:lvl7pPr>
            <a:lvl8pPr lvl="7" algn="ctr" rtl="0">
              <a:lnSpc>
                <a:spcPct val="100000"/>
              </a:lnSpc>
              <a:spcBef>
                <a:spcPts val="0"/>
              </a:spcBef>
              <a:spcAft>
                <a:spcPts val="0"/>
              </a:spcAft>
              <a:buClr>
                <a:schemeClr val="dk1"/>
              </a:buClr>
              <a:buSzPct val="100000"/>
              <a:buNone/>
              <a:defRPr sz="2100">
                <a:solidFill>
                  <a:schemeClr val="dk1"/>
                </a:solidFill>
              </a:defRPr>
            </a:lvl8pPr>
            <a:lvl9pPr lvl="8" algn="ctr" rtl="0">
              <a:lnSpc>
                <a:spcPct val="100000"/>
              </a:lnSpc>
              <a:spcBef>
                <a:spcPts val="0"/>
              </a:spcBef>
              <a:spcAft>
                <a:spcPts val="0"/>
              </a:spcAft>
              <a:buClr>
                <a:schemeClr val="dk1"/>
              </a:buClr>
              <a:buSzPct val="100000"/>
              <a:buNone/>
              <a:defRPr sz="2100">
                <a:solidFill>
                  <a:schemeClr val="dk1"/>
                </a:solidFill>
              </a:defRPr>
            </a:lvl9pPr>
          </a:lstStyle>
          <a:p>
            <a:endParaRPr/>
          </a:p>
        </p:txBody>
      </p:sp>
      <p:sp>
        <p:nvSpPr>
          <p:cNvPr id="89" name="Shape 89"/>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rtl="0">
              <a:spcBef>
                <a:spcPts val="0"/>
              </a:spcBef>
              <a:buClr>
                <a:schemeClr val="lt1"/>
              </a:buClr>
              <a:defRPr>
                <a:solidFill>
                  <a:schemeClr val="lt1"/>
                </a:solidFill>
              </a:defRPr>
            </a:lvl1pPr>
            <a:lvl2pPr lvl="1" rtl="0">
              <a:spcBef>
                <a:spcPts val="0"/>
              </a:spcBef>
              <a:buClr>
                <a:schemeClr val="lt1"/>
              </a:buClr>
              <a:defRPr>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a:endParaRPr/>
          </a:p>
        </p:txBody>
      </p:sp>
      <p:sp>
        <p:nvSpPr>
          <p:cNvPr id="90" name="Shape 90"/>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aption">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rtl="0">
              <a:lnSpc>
                <a:spcPct val="100000"/>
              </a:lnSpc>
              <a:spcBef>
                <a:spcPts val="0"/>
              </a:spcBef>
              <a:spcAft>
                <a:spcPts val="0"/>
              </a:spcAft>
              <a:buClr>
                <a:schemeClr val="dk1"/>
              </a:buClr>
              <a:buSzPct val="100000"/>
              <a:buFont typeface="Oswald"/>
              <a:buNone/>
              <a:defRPr sz="2100">
                <a:solidFill>
                  <a:schemeClr val="dk1"/>
                </a:solidFill>
                <a:latin typeface="Oswald"/>
                <a:ea typeface="Oswald"/>
                <a:cs typeface="Oswald"/>
                <a:sym typeface="Oswald"/>
              </a:defRPr>
            </a:lvl1pPr>
          </a:lstStyle>
          <a:p>
            <a:endParaRPr/>
          </a:p>
        </p:txBody>
      </p:sp>
      <p:sp>
        <p:nvSpPr>
          <p:cNvPr id="93" name="Shape 93"/>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Big number">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11700" y="1255275"/>
            <a:ext cx="8520600" cy="1890600"/>
          </a:xfrm>
          <a:prstGeom prst="rect">
            <a:avLst/>
          </a:prstGeom>
        </p:spPr>
        <p:txBody>
          <a:bodyPr lIns="91425" tIns="91425" rIns="91425" bIns="91425" anchor="b" anchorCtr="0"/>
          <a:lstStyle>
            <a:lvl1pPr lvl="0" algn="ctr" rtl="0">
              <a:spcBef>
                <a:spcPts val="0"/>
              </a:spcBef>
              <a:buSzPct val="100000"/>
              <a:defRPr sz="12000"/>
            </a:lvl1pPr>
            <a:lvl2pPr lvl="1" algn="ctr" rtl="0">
              <a:spcBef>
                <a:spcPts val="0"/>
              </a:spcBef>
              <a:buSzPct val="100000"/>
              <a:defRPr sz="12000"/>
            </a:lvl2pPr>
            <a:lvl3pPr lvl="2" algn="ctr" rtl="0">
              <a:spcBef>
                <a:spcPts val="0"/>
              </a:spcBef>
              <a:buSzPct val="100000"/>
              <a:defRPr sz="12000"/>
            </a:lvl3pPr>
            <a:lvl4pPr lvl="3" algn="ctr" rtl="0">
              <a:spcBef>
                <a:spcPts val="0"/>
              </a:spcBef>
              <a:buSzPct val="100000"/>
              <a:defRPr sz="12000"/>
            </a:lvl4pPr>
            <a:lvl5pPr lvl="4" algn="ctr" rtl="0">
              <a:spcBef>
                <a:spcPts val="0"/>
              </a:spcBef>
              <a:buSzPct val="100000"/>
              <a:defRPr sz="12000"/>
            </a:lvl5pPr>
            <a:lvl6pPr lvl="5" algn="ctr" rtl="0">
              <a:spcBef>
                <a:spcPts val="0"/>
              </a:spcBef>
              <a:buSzPct val="100000"/>
              <a:defRPr sz="12000"/>
            </a:lvl6pPr>
            <a:lvl7pPr lvl="6" algn="ctr" rtl="0">
              <a:spcBef>
                <a:spcPts val="0"/>
              </a:spcBef>
              <a:buSzPct val="100000"/>
              <a:defRPr sz="12000"/>
            </a:lvl7pPr>
            <a:lvl8pPr lvl="7" algn="ctr" rtl="0">
              <a:spcBef>
                <a:spcPts val="0"/>
              </a:spcBef>
              <a:buSzPct val="100000"/>
              <a:defRPr sz="12000"/>
            </a:lvl8pPr>
            <a:lvl9pPr lvl="8" algn="ctr" rtl="0">
              <a:spcBef>
                <a:spcPts val="0"/>
              </a:spcBef>
              <a:buSzPct val="100000"/>
              <a:defRPr sz="12000"/>
            </a:lvl9pPr>
          </a:lstStyle>
          <a:p>
            <a:endParaRPr/>
          </a:p>
        </p:txBody>
      </p:sp>
      <p:sp>
        <p:nvSpPr>
          <p:cNvPr id="96" name="Shape 96"/>
          <p:cNvSpPr txBox="1">
            <a:spLocks noGrp="1"/>
          </p:cNvSpPr>
          <p:nvPr>
            <p:ph type="body" idx="1"/>
          </p:nvPr>
        </p:nvSpPr>
        <p:spPr>
          <a:xfrm>
            <a:off x="311700" y="3228425"/>
            <a:ext cx="8520600" cy="1300800"/>
          </a:xfrm>
          <a:prstGeom prst="rect">
            <a:avLst/>
          </a:prstGeom>
        </p:spPr>
        <p:txBody>
          <a:bodyPr lIns="91425" tIns="91425" rIns="91425" bIns="91425" anchor="t"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97" name="Shape 97"/>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98"/>
        <p:cNvGrpSpPr/>
        <p:nvPr/>
      </p:nvGrpSpPr>
      <p:grpSpPr>
        <a:xfrm>
          <a:off x="0" y="0"/>
          <a:ext cx="0" cy="0"/>
          <a:chOff x="0" y="0"/>
          <a:chExt cx="0" cy="0"/>
        </a:xfrm>
      </p:grpSpPr>
      <p:sp>
        <p:nvSpPr>
          <p:cNvPr id="99" name="Shape 99"/>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1155CC"/>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rtl="0">
              <a:spcBef>
                <a:spcPts val="0"/>
              </a:spcBef>
              <a:buClr>
                <a:schemeClr val="dk1"/>
              </a:buClr>
              <a:buSzPct val="100000"/>
              <a:buFont typeface="Oswald"/>
              <a:buNone/>
              <a:defRPr sz="3000">
                <a:solidFill>
                  <a:schemeClr val="dk1"/>
                </a:solidFill>
                <a:latin typeface="Oswald"/>
                <a:ea typeface="Oswald"/>
                <a:cs typeface="Oswald"/>
                <a:sym typeface="Oswald"/>
              </a:defRPr>
            </a:lvl1pPr>
            <a:lvl2pPr lvl="1" rtl="0">
              <a:spcBef>
                <a:spcPts val="0"/>
              </a:spcBef>
              <a:buClr>
                <a:schemeClr val="dk1"/>
              </a:buClr>
              <a:buSzPct val="100000"/>
              <a:buFont typeface="Oswald"/>
              <a:buNone/>
              <a:defRPr sz="3000">
                <a:solidFill>
                  <a:schemeClr val="dk1"/>
                </a:solidFill>
                <a:latin typeface="Oswald"/>
                <a:ea typeface="Oswald"/>
                <a:cs typeface="Oswald"/>
                <a:sym typeface="Oswald"/>
              </a:defRPr>
            </a:lvl2pPr>
            <a:lvl3pPr lvl="2" rtl="0">
              <a:spcBef>
                <a:spcPts val="0"/>
              </a:spcBef>
              <a:buClr>
                <a:schemeClr val="dk1"/>
              </a:buClr>
              <a:buSzPct val="100000"/>
              <a:buFont typeface="Oswald"/>
              <a:buNone/>
              <a:defRPr sz="3000">
                <a:solidFill>
                  <a:schemeClr val="dk1"/>
                </a:solidFill>
                <a:latin typeface="Oswald"/>
                <a:ea typeface="Oswald"/>
                <a:cs typeface="Oswald"/>
                <a:sym typeface="Oswald"/>
              </a:defRPr>
            </a:lvl3pPr>
            <a:lvl4pPr lvl="3" rtl="0">
              <a:spcBef>
                <a:spcPts val="0"/>
              </a:spcBef>
              <a:buClr>
                <a:schemeClr val="dk1"/>
              </a:buClr>
              <a:buSzPct val="100000"/>
              <a:buFont typeface="Oswald"/>
              <a:buNone/>
              <a:defRPr sz="3000">
                <a:solidFill>
                  <a:schemeClr val="dk1"/>
                </a:solidFill>
                <a:latin typeface="Oswald"/>
                <a:ea typeface="Oswald"/>
                <a:cs typeface="Oswald"/>
                <a:sym typeface="Oswald"/>
              </a:defRPr>
            </a:lvl4pPr>
            <a:lvl5pPr lvl="4" rtl="0">
              <a:spcBef>
                <a:spcPts val="0"/>
              </a:spcBef>
              <a:buClr>
                <a:schemeClr val="dk1"/>
              </a:buClr>
              <a:buSzPct val="100000"/>
              <a:buFont typeface="Oswald"/>
              <a:buNone/>
              <a:defRPr sz="3000">
                <a:solidFill>
                  <a:schemeClr val="dk1"/>
                </a:solidFill>
                <a:latin typeface="Oswald"/>
                <a:ea typeface="Oswald"/>
                <a:cs typeface="Oswald"/>
                <a:sym typeface="Oswald"/>
              </a:defRPr>
            </a:lvl5pPr>
            <a:lvl6pPr lvl="5" rtl="0">
              <a:spcBef>
                <a:spcPts val="0"/>
              </a:spcBef>
              <a:buClr>
                <a:schemeClr val="dk1"/>
              </a:buClr>
              <a:buSzPct val="100000"/>
              <a:buFont typeface="Oswald"/>
              <a:buNone/>
              <a:defRPr sz="3000">
                <a:solidFill>
                  <a:schemeClr val="dk1"/>
                </a:solidFill>
                <a:latin typeface="Oswald"/>
                <a:ea typeface="Oswald"/>
                <a:cs typeface="Oswald"/>
                <a:sym typeface="Oswald"/>
              </a:defRPr>
            </a:lvl6pPr>
            <a:lvl7pPr lvl="6" rtl="0">
              <a:spcBef>
                <a:spcPts val="0"/>
              </a:spcBef>
              <a:buClr>
                <a:schemeClr val="dk1"/>
              </a:buClr>
              <a:buSzPct val="100000"/>
              <a:buFont typeface="Oswald"/>
              <a:buNone/>
              <a:defRPr sz="3000">
                <a:solidFill>
                  <a:schemeClr val="dk1"/>
                </a:solidFill>
                <a:latin typeface="Oswald"/>
                <a:ea typeface="Oswald"/>
                <a:cs typeface="Oswald"/>
                <a:sym typeface="Oswald"/>
              </a:defRPr>
            </a:lvl7pPr>
            <a:lvl8pPr lvl="7" rtl="0">
              <a:spcBef>
                <a:spcPts val="0"/>
              </a:spcBef>
              <a:buClr>
                <a:schemeClr val="dk1"/>
              </a:buClr>
              <a:buSzPct val="100000"/>
              <a:buFont typeface="Oswald"/>
              <a:buNone/>
              <a:defRPr sz="3000">
                <a:solidFill>
                  <a:schemeClr val="dk1"/>
                </a:solidFill>
                <a:latin typeface="Oswald"/>
                <a:ea typeface="Oswald"/>
                <a:cs typeface="Oswald"/>
                <a:sym typeface="Oswald"/>
              </a:defRPr>
            </a:lvl8pPr>
            <a:lvl9pPr lvl="8" rtl="0">
              <a:spcBef>
                <a:spcPts val="0"/>
              </a:spcBef>
              <a:buClr>
                <a:schemeClr val="dk1"/>
              </a:buClr>
              <a:buSzPct val="100000"/>
              <a:buFont typeface="Oswald"/>
              <a:buNone/>
              <a:defRPr sz="3000">
                <a:solidFill>
                  <a:schemeClr val="dk1"/>
                </a:solidFill>
                <a:latin typeface="Oswald"/>
                <a:ea typeface="Oswald"/>
                <a:cs typeface="Oswald"/>
                <a:sym typeface="Oswald"/>
              </a:defRPr>
            </a:lvl9pPr>
          </a:lstStyle>
          <a:p>
            <a:endParaRPr/>
          </a:p>
        </p:txBody>
      </p:sp>
      <p:sp>
        <p:nvSpPr>
          <p:cNvPr id="52" name="Shape 52"/>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rtl="0">
              <a:lnSpc>
                <a:spcPct val="115000"/>
              </a:lnSpc>
              <a:spcBef>
                <a:spcPts val="0"/>
              </a:spcBef>
              <a:spcAft>
                <a:spcPts val="1600"/>
              </a:spcAft>
              <a:buClr>
                <a:schemeClr val="accent3"/>
              </a:buClr>
              <a:buSzPct val="100000"/>
              <a:buFont typeface="Average"/>
              <a:defRPr sz="1800">
                <a:solidFill>
                  <a:schemeClr val="accent3"/>
                </a:solidFill>
                <a:latin typeface="Average"/>
                <a:ea typeface="Average"/>
                <a:cs typeface="Average"/>
                <a:sym typeface="Average"/>
              </a:defRPr>
            </a:lvl1pPr>
            <a:lvl2pPr lvl="1" rtl="0">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2pPr>
            <a:lvl3pPr lvl="2" rtl="0">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3pPr>
            <a:lvl4pPr lvl="3" rtl="0">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4pPr>
            <a:lvl5pPr lvl="4" rtl="0">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5pPr>
            <a:lvl6pPr lvl="5" rtl="0">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6pPr>
            <a:lvl7pPr lvl="6" rtl="0">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7pPr>
            <a:lvl8pPr lvl="7" rtl="0">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8pPr>
            <a:lvl9pPr lvl="8" rtl="0">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9pPr>
          </a:lstStyle>
          <a:p>
            <a:endParaRPr/>
          </a:p>
        </p:txBody>
      </p:sp>
      <p:sp>
        <p:nvSpPr>
          <p:cNvPr id="53" name="Shape 53"/>
          <p:cNvSpPr txBox="1">
            <a:spLocks noGrp="1"/>
          </p:cNvSpPr>
          <p:nvPr>
            <p:ph type="sldNum" idx="12"/>
          </p:nvPr>
        </p:nvSpPr>
        <p:spPr>
          <a:xfrm>
            <a:off x="8490250" y="4681009"/>
            <a:ext cx="5487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1000">
                <a:solidFill>
                  <a:schemeClr val="accent3"/>
                </a:solidFill>
                <a:latin typeface="Average"/>
                <a:ea typeface="Average"/>
                <a:cs typeface="Average"/>
                <a:sym typeface="Average"/>
              </a:rPr>
              <a:t>‹#›</a:t>
            </a:fld>
            <a:endParaRPr lang="en" sz="1000">
              <a:solidFill>
                <a:schemeClr val="accent3"/>
              </a:solidFill>
              <a:latin typeface="Average"/>
              <a:ea typeface="Average"/>
              <a:cs typeface="Average"/>
              <a:sym typeface="Average"/>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9.jpe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27.gif"/></Relationships>
</file>

<file path=ppt/slides/_rels/slide23.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5.xml"/><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15.xml"/><Relationship Id="rId5" Type="http://schemas.openxmlformats.org/officeDocument/2006/relationships/image" Target="../media/image8.png"/><Relationship Id="rId4" Type="http://schemas.openxmlformats.org/officeDocument/2006/relationships/image" Target="../media/image33.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openxmlformats.org/officeDocument/2006/relationships/image" Target="../media/image9.jpe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1.xml"/><Relationship Id="rId1" Type="http://schemas.openxmlformats.org/officeDocument/2006/relationships/slideLayout" Target="../slideLayouts/slideLayout15.xml"/><Relationship Id="rId5" Type="http://schemas.openxmlformats.org/officeDocument/2006/relationships/image" Target="../media/image12.jpg"/><Relationship Id="rId4" Type="http://schemas.openxmlformats.org/officeDocument/2006/relationships/image" Target="../media/image11.jpg"/></Relationships>
</file>

<file path=ppt/slides/_rels/slide3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microsoft.com/office/2007/relationships/media" Target="../media/media1.m4v"/><Relationship Id="rId1" Type="http://schemas.openxmlformats.org/officeDocument/2006/relationships/video" Target="NULL" TargetMode="Externa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1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14.xml"/><Relationship Id="rId6" Type="http://schemas.openxmlformats.org/officeDocument/2006/relationships/image" Target="../media/image18.png"/><Relationship Id="rId5" Type="http://schemas.openxmlformats.org/officeDocument/2006/relationships/image" Target="../media/image45.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ctrTitle"/>
          </p:nvPr>
        </p:nvSpPr>
        <p:spPr>
          <a:xfrm>
            <a:off x="671257" y="762200"/>
            <a:ext cx="7801500" cy="1730100"/>
          </a:xfrm>
          <a:prstGeom prst="rect">
            <a:avLst/>
          </a:prstGeom>
        </p:spPr>
        <p:txBody>
          <a:bodyPr lIns="91425" tIns="91425" rIns="91425" bIns="91425" anchor="b" anchorCtr="0">
            <a:noAutofit/>
          </a:bodyPr>
          <a:lstStyle/>
          <a:p>
            <a:pPr lvl="0" rtl="0">
              <a:spcBef>
                <a:spcPts val="0"/>
              </a:spcBef>
              <a:buNone/>
            </a:pPr>
            <a:r>
              <a:rPr lang="en"/>
              <a:t>Northrop Grumman:</a:t>
            </a:r>
          </a:p>
          <a:p>
            <a:pPr lvl="0" rtl="0">
              <a:spcBef>
                <a:spcPts val="0"/>
              </a:spcBef>
              <a:buNone/>
            </a:pPr>
            <a:r>
              <a:rPr lang="en"/>
              <a:t>Secure State Estimation</a:t>
            </a:r>
          </a:p>
        </p:txBody>
      </p:sp>
      <p:sp>
        <p:nvSpPr>
          <p:cNvPr id="105" name="Shape 105"/>
          <p:cNvSpPr txBox="1">
            <a:spLocks noGrp="1"/>
          </p:cNvSpPr>
          <p:nvPr>
            <p:ph type="subTitle" idx="1"/>
          </p:nvPr>
        </p:nvSpPr>
        <p:spPr>
          <a:xfrm>
            <a:off x="1864825" y="3174875"/>
            <a:ext cx="2498400" cy="1608600"/>
          </a:xfrm>
          <a:prstGeom prst="rect">
            <a:avLst/>
          </a:prstGeom>
        </p:spPr>
        <p:txBody>
          <a:bodyPr lIns="91425" tIns="91425" rIns="91425" bIns="91425" anchor="t" anchorCtr="0">
            <a:noAutofit/>
          </a:bodyPr>
          <a:lstStyle/>
          <a:p>
            <a:pPr lvl="0" algn="l" rtl="0">
              <a:spcBef>
                <a:spcPts val="0"/>
              </a:spcBef>
              <a:buNone/>
            </a:pPr>
            <a:r>
              <a:rPr lang="en" sz="1800" b="1" u="sng" dirty="0" smtClean="0"/>
              <a:t>HMC T</a:t>
            </a:r>
            <a:r>
              <a:rPr lang="en-US" sz="1800" b="1" u="sng" dirty="0" smtClean="0"/>
              <a:t>e</a:t>
            </a:r>
            <a:r>
              <a:rPr lang="en" sz="1800" b="1" u="sng" dirty="0" smtClean="0"/>
              <a:t>am:</a:t>
            </a:r>
          </a:p>
          <a:p>
            <a:pPr lvl="0" algn="l" rtl="0">
              <a:spcBef>
                <a:spcPts val="0"/>
              </a:spcBef>
              <a:buNone/>
            </a:pPr>
            <a:r>
              <a:rPr lang="en" sz="1800" dirty="0" smtClean="0"/>
              <a:t>Robert </a:t>
            </a:r>
            <a:r>
              <a:rPr lang="en" sz="1800" dirty="0"/>
              <a:t>Cyprus (S)</a:t>
            </a:r>
          </a:p>
          <a:p>
            <a:pPr lvl="0" algn="l" rtl="0">
              <a:spcBef>
                <a:spcPts val="0"/>
              </a:spcBef>
              <a:buNone/>
            </a:pPr>
            <a:r>
              <a:rPr lang="en" sz="1800" dirty="0"/>
              <a:t>Aishvarya Korde (S)</a:t>
            </a:r>
          </a:p>
          <a:p>
            <a:pPr lvl="0" algn="l" rtl="0">
              <a:spcBef>
                <a:spcPts val="0"/>
              </a:spcBef>
              <a:buNone/>
            </a:pPr>
            <a:r>
              <a:rPr lang="en" sz="1800" dirty="0"/>
              <a:t>Zayra Lobo (J)</a:t>
            </a:r>
          </a:p>
          <a:p>
            <a:pPr lvl="0" algn="l" rtl="0">
              <a:spcBef>
                <a:spcPts val="0"/>
              </a:spcBef>
              <a:buNone/>
            </a:pPr>
            <a:r>
              <a:rPr lang="en" sz="1800" dirty="0"/>
              <a:t>Paige Rinnert (Fall TL)</a:t>
            </a:r>
          </a:p>
        </p:txBody>
      </p:sp>
      <p:sp>
        <p:nvSpPr>
          <p:cNvPr id="106" name="Shape 106"/>
          <p:cNvSpPr txBox="1">
            <a:spLocks noGrp="1"/>
          </p:cNvSpPr>
          <p:nvPr>
            <p:ph type="subTitle" idx="1"/>
          </p:nvPr>
        </p:nvSpPr>
        <p:spPr>
          <a:xfrm>
            <a:off x="4591950" y="3174875"/>
            <a:ext cx="3394800" cy="1608600"/>
          </a:xfrm>
          <a:prstGeom prst="rect">
            <a:avLst/>
          </a:prstGeom>
        </p:spPr>
        <p:txBody>
          <a:bodyPr lIns="91425" tIns="91425" rIns="91425" bIns="91425" anchor="t" anchorCtr="0">
            <a:noAutofit/>
          </a:bodyPr>
          <a:lstStyle/>
          <a:p>
            <a:pPr lvl="0" algn="l" rtl="0">
              <a:spcBef>
                <a:spcPts val="0"/>
              </a:spcBef>
              <a:buNone/>
            </a:pPr>
            <a:r>
              <a:rPr lang="en" sz="1800" b="1" u="sng" dirty="0" smtClean="0"/>
              <a:t>Advisor:</a:t>
            </a:r>
            <a:r>
              <a:rPr lang="en" sz="1800" b="1" dirty="0" smtClean="0"/>
              <a:t>	</a:t>
            </a:r>
            <a:r>
              <a:rPr lang="en" sz="1800" dirty="0" smtClean="0"/>
              <a:t>Professor</a:t>
            </a:r>
            <a:r>
              <a:rPr lang="en" sz="1800" b="1" dirty="0" smtClean="0"/>
              <a:t> </a:t>
            </a:r>
            <a:r>
              <a:rPr lang="en" sz="1800" dirty="0"/>
              <a:t>Chris Clark</a:t>
            </a:r>
          </a:p>
          <a:p>
            <a:pPr lvl="0" algn="l" rtl="0">
              <a:spcBef>
                <a:spcPts val="0"/>
              </a:spcBef>
              <a:buNone/>
            </a:pPr>
            <a:r>
              <a:rPr lang="en" sz="1800" b="1" u="sng" dirty="0" smtClean="0"/>
              <a:t>Liaisons:</a:t>
            </a:r>
            <a:r>
              <a:rPr lang="en" sz="1800" b="1" dirty="0" smtClean="0"/>
              <a:t>	</a:t>
            </a:r>
            <a:r>
              <a:rPr lang="en" sz="1800" dirty="0" smtClean="0"/>
              <a:t>Ken </a:t>
            </a:r>
            <a:r>
              <a:rPr lang="en" sz="1800" dirty="0"/>
              <a:t>Dreshfield ‘80</a:t>
            </a:r>
          </a:p>
          <a:p>
            <a:pPr marL="914400" lvl="0" indent="0" algn="l" rtl="0">
              <a:spcBef>
                <a:spcPts val="0"/>
              </a:spcBef>
              <a:buNone/>
            </a:pPr>
            <a:r>
              <a:rPr lang="en" sz="1800" dirty="0"/>
              <a:t>Ian Jimenez ‘11</a:t>
            </a:r>
          </a:p>
          <a:p>
            <a:pPr marL="914400" lvl="0" indent="0" algn="l" rtl="0">
              <a:spcBef>
                <a:spcPts val="0"/>
              </a:spcBef>
              <a:buNone/>
            </a:pPr>
            <a:r>
              <a:rPr lang="en" sz="1800" dirty="0"/>
              <a:t>Ron P. Smith ‘83</a:t>
            </a:r>
          </a:p>
          <a:p>
            <a:pPr marL="914400" lvl="0" indent="0" algn="l" rtl="0">
              <a:spcBef>
                <a:spcPts val="0"/>
              </a:spcBef>
              <a:buNone/>
            </a:pPr>
            <a:r>
              <a:rPr lang="en" sz="1800" dirty="0"/>
              <a:t>Stephanie Tsuei (Lead)</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Functions</a:t>
            </a:r>
          </a:p>
        </p:txBody>
      </p:sp>
      <p:sp>
        <p:nvSpPr>
          <p:cNvPr id="167" name="Shape 167"/>
          <p:cNvSpPr txBox="1">
            <a:spLocks noGrp="1"/>
          </p:cNvSpPr>
          <p:nvPr>
            <p:ph type="body" idx="1"/>
          </p:nvPr>
        </p:nvSpPr>
        <p:spPr>
          <a:xfrm>
            <a:off x="311700" y="1152475"/>
            <a:ext cx="5163900" cy="3695100"/>
          </a:xfrm>
          <a:prstGeom prst="rect">
            <a:avLst/>
          </a:prstGeom>
        </p:spPr>
        <p:txBody>
          <a:bodyPr lIns="91425" tIns="91425" rIns="91425" bIns="91425" anchor="t" anchorCtr="0">
            <a:noAutofit/>
          </a:bodyPr>
          <a:lstStyle/>
          <a:p>
            <a:pPr marL="457200" lvl="0" indent="-342900">
              <a:spcBef>
                <a:spcPts val="0"/>
              </a:spcBef>
              <a:spcAft>
                <a:spcPts val="1000"/>
              </a:spcAft>
              <a:buClr>
                <a:srgbClr val="D9D9D9"/>
              </a:buClr>
              <a:buSzPct val="100000"/>
              <a:buChar char="-"/>
            </a:pPr>
            <a:r>
              <a:rPr lang="en" sz="1800" dirty="0">
                <a:solidFill>
                  <a:srgbClr val="D9D9D9"/>
                </a:solidFill>
              </a:rPr>
              <a:t>Quadrotor should </a:t>
            </a:r>
            <a:r>
              <a:rPr lang="en" sz="1800" b="1" dirty="0">
                <a:solidFill>
                  <a:srgbClr val="F1C232"/>
                </a:solidFill>
              </a:rPr>
              <a:t>complete </a:t>
            </a:r>
            <a:r>
              <a:rPr lang="en" sz="1800" b="1" dirty="0">
                <a:solidFill>
                  <a:srgbClr val="D9D9D9"/>
                </a:solidFill>
              </a:rPr>
              <a:t>pre-planned</a:t>
            </a:r>
            <a:r>
              <a:rPr lang="en" sz="1800" b="1" dirty="0">
                <a:solidFill>
                  <a:srgbClr val="F1C232"/>
                </a:solidFill>
              </a:rPr>
              <a:t> altitude profile</a:t>
            </a:r>
            <a:r>
              <a:rPr lang="en" sz="1800" dirty="0">
                <a:solidFill>
                  <a:srgbClr val="D9D9D9"/>
                </a:solidFill>
              </a:rPr>
              <a:t> with </a:t>
            </a:r>
            <a:r>
              <a:rPr lang="en" sz="1800" b="1" dirty="0">
                <a:solidFill>
                  <a:srgbClr val="F1C232"/>
                </a:solidFill>
              </a:rPr>
              <a:t>compromised sensors</a:t>
            </a:r>
          </a:p>
          <a:p>
            <a:pPr marL="457200" lvl="0" indent="-342900">
              <a:spcBef>
                <a:spcPts val="0"/>
              </a:spcBef>
              <a:spcAft>
                <a:spcPts val="1000"/>
              </a:spcAft>
              <a:buClr>
                <a:srgbClr val="D9D9D9"/>
              </a:buClr>
              <a:buSzPct val="100000"/>
              <a:buChar char="-"/>
            </a:pPr>
            <a:r>
              <a:rPr lang="en" sz="1800" dirty="0">
                <a:solidFill>
                  <a:srgbClr val="D9D9D9"/>
                </a:solidFill>
              </a:rPr>
              <a:t>Quadrotor should perform </a:t>
            </a:r>
            <a:r>
              <a:rPr lang="en" sz="1800" b="1" dirty="0">
                <a:solidFill>
                  <a:srgbClr val="F1C232"/>
                </a:solidFill>
              </a:rPr>
              <a:t>real time</a:t>
            </a:r>
            <a:r>
              <a:rPr lang="en" sz="1800" dirty="0">
                <a:solidFill>
                  <a:srgbClr val="D9D9D9"/>
                </a:solidFill>
              </a:rPr>
              <a:t> state estimation and correction</a:t>
            </a:r>
          </a:p>
          <a:p>
            <a:pPr marL="457200" lvl="0" indent="-342900">
              <a:spcBef>
                <a:spcPts val="0"/>
              </a:spcBef>
              <a:spcAft>
                <a:spcPts val="1000"/>
              </a:spcAft>
              <a:buClr>
                <a:srgbClr val="D9D9D9"/>
              </a:buClr>
              <a:buSzPct val="100000"/>
              <a:buChar char="-"/>
            </a:pPr>
            <a:r>
              <a:rPr lang="en" sz="1800" dirty="0">
                <a:solidFill>
                  <a:srgbClr val="D9D9D9"/>
                </a:solidFill>
              </a:rPr>
              <a:t>The </a:t>
            </a:r>
            <a:r>
              <a:rPr lang="en" sz="1800" dirty="0" smtClean="0">
                <a:solidFill>
                  <a:srgbClr val="D9D9D9"/>
                </a:solidFill>
              </a:rPr>
              <a:t>team must be able </a:t>
            </a:r>
            <a:r>
              <a:rPr lang="en" sz="1800" b="1" dirty="0" smtClean="0">
                <a:solidFill>
                  <a:srgbClr val="F1C232"/>
                </a:solidFill>
              </a:rPr>
              <a:t>simulate hacking </a:t>
            </a:r>
            <a:r>
              <a:rPr lang="en-US" sz="1800" dirty="0" smtClean="0">
                <a:solidFill>
                  <a:srgbClr val="D9D9D9"/>
                </a:solidFill>
              </a:rPr>
              <a:t>of sensor inputs to </a:t>
            </a:r>
            <a:r>
              <a:rPr lang="en" sz="1800" dirty="0" smtClean="0">
                <a:solidFill>
                  <a:srgbClr val="D9D9D9"/>
                </a:solidFill>
              </a:rPr>
              <a:t>the SSE</a:t>
            </a:r>
          </a:p>
          <a:p>
            <a:pPr marL="457200" lvl="0" indent="-342900" rtl="0">
              <a:spcBef>
                <a:spcPts val="0"/>
              </a:spcBef>
              <a:spcAft>
                <a:spcPts val="1000"/>
              </a:spcAft>
              <a:buClr>
                <a:srgbClr val="D9D9D9"/>
              </a:buClr>
              <a:buSzPct val="100000"/>
              <a:buChar char="-"/>
            </a:pPr>
            <a:r>
              <a:rPr lang="en" sz="1800" dirty="0" smtClean="0">
                <a:solidFill>
                  <a:srgbClr val="D9D9D9"/>
                </a:solidFill>
              </a:rPr>
              <a:t>The </a:t>
            </a:r>
            <a:r>
              <a:rPr lang="en" sz="1800" dirty="0">
                <a:solidFill>
                  <a:srgbClr val="D9D9D9"/>
                </a:solidFill>
              </a:rPr>
              <a:t>SSE should </a:t>
            </a:r>
            <a:r>
              <a:rPr lang="en" sz="1800" b="1" dirty="0">
                <a:solidFill>
                  <a:srgbClr val="F1C232"/>
                </a:solidFill>
              </a:rPr>
              <a:t>estimate the state</a:t>
            </a:r>
            <a:r>
              <a:rPr lang="en" sz="1800" dirty="0">
                <a:solidFill>
                  <a:srgbClr val="D9D9D9"/>
                </a:solidFill>
              </a:rPr>
              <a:t> of the quadrotor (position [m], velocity [m/sec], orientation [°], angular velocity [°/sec])</a:t>
            </a:r>
          </a:p>
        </p:txBody>
      </p:sp>
      <p:pic>
        <p:nvPicPr>
          <p:cNvPr id="168" name="Shape 168"/>
          <p:cNvPicPr preferRelativeResize="0"/>
          <p:nvPr/>
        </p:nvPicPr>
        <p:blipFill>
          <a:blip r:embed="rId3">
            <a:alphaModFix/>
          </a:blip>
          <a:stretch>
            <a:fillRect/>
          </a:stretch>
        </p:blipFill>
        <p:spPr>
          <a:xfrm>
            <a:off x="5551800" y="1314125"/>
            <a:ext cx="3356699" cy="2748777"/>
          </a:xfrm>
          <a:prstGeom prst="rect">
            <a:avLst/>
          </a:prstGeom>
          <a:noFill/>
          <a:ln>
            <a:noFill/>
          </a:ln>
        </p:spPr>
      </p:pic>
      <p:sp>
        <p:nvSpPr>
          <p:cNvPr id="169" name="Shape 169"/>
          <p:cNvSpPr txBox="1"/>
          <p:nvPr/>
        </p:nvSpPr>
        <p:spPr>
          <a:xfrm>
            <a:off x="2915625" y="4779825"/>
            <a:ext cx="6380700" cy="4182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D9D9D9"/>
                </a:solidFill>
                <a:latin typeface="Average"/>
                <a:ea typeface="Average"/>
                <a:cs typeface="Average"/>
                <a:sym typeface="Average"/>
              </a:rPr>
              <a:t>http://spectrum.ieee.org/automaton/robotics/military-robots/aeryon-scout-quadrotor-spies-on-bad-guys-from-above</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Preliminary Control System Outline</a:t>
            </a:r>
          </a:p>
        </p:txBody>
      </p:sp>
      <p:pic>
        <p:nvPicPr>
          <p:cNvPr id="184" name="Shape 184"/>
          <p:cNvPicPr preferRelativeResize="0"/>
          <p:nvPr/>
        </p:nvPicPr>
        <p:blipFill rotWithShape="1">
          <a:blip r:embed="rId3">
            <a:alphaModFix/>
          </a:blip>
          <a:srcRect l="689" t="3864" r="876"/>
          <a:stretch/>
        </p:blipFill>
        <p:spPr>
          <a:xfrm>
            <a:off x="311700" y="1017725"/>
            <a:ext cx="8520600" cy="3579514"/>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Preliminary Control System Outline</a:t>
            </a:r>
          </a:p>
        </p:txBody>
      </p:sp>
      <p:pic>
        <p:nvPicPr>
          <p:cNvPr id="184" name="Shape 184"/>
          <p:cNvPicPr preferRelativeResize="0"/>
          <p:nvPr/>
        </p:nvPicPr>
        <p:blipFill rotWithShape="1">
          <a:blip r:embed="rId3">
            <a:alphaModFix/>
          </a:blip>
          <a:srcRect l="689" t="3864" r="876"/>
          <a:stretch/>
        </p:blipFill>
        <p:spPr>
          <a:xfrm>
            <a:off x="311700" y="1017725"/>
            <a:ext cx="8520600" cy="3579514"/>
          </a:xfrm>
          <a:prstGeom prst="rect">
            <a:avLst/>
          </a:prstGeom>
          <a:noFill/>
          <a:ln>
            <a:noFill/>
          </a:ln>
        </p:spPr>
      </p:pic>
      <p:sp>
        <p:nvSpPr>
          <p:cNvPr id="2" name="Rectangle 1"/>
          <p:cNvSpPr/>
          <p:nvPr/>
        </p:nvSpPr>
        <p:spPr>
          <a:xfrm>
            <a:off x="3740726" y="1128156"/>
            <a:ext cx="1187533" cy="771896"/>
          </a:xfrm>
          <a:prstGeom prst="rect">
            <a:avLst/>
          </a:prstGeom>
          <a:noFill/>
          <a:ln w="76200">
            <a:solidFill>
              <a:srgbClr val="F1C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hape 298"/>
          <p:cNvPicPr preferRelativeResize="0"/>
          <p:nvPr/>
        </p:nvPicPr>
        <p:blipFill rotWithShape="1">
          <a:blip r:embed="rId4">
            <a:alphaModFix/>
          </a:blip>
          <a:srcRect l="17537" r="15294"/>
          <a:stretch/>
        </p:blipFill>
        <p:spPr>
          <a:xfrm>
            <a:off x="2802575" y="1211283"/>
            <a:ext cx="752413" cy="1201684"/>
          </a:xfrm>
          <a:prstGeom prst="rect">
            <a:avLst/>
          </a:prstGeom>
          <a:noFill/>
          <a:ln w="57150">
            <a:solidFill>
              <a:srgbClr val="F1C232"/>
            </a:solidFill>
          </a:ln>
        </p:spPr>
      </p:pic>
    </p:spTree>
    <p:extLst>
      <p:ext uri="{BB962C8B-B14F-4D97-AF65-F5344CB8AC3E}">
        <p14:creationId xmlns:p14="http://schemas.microsoft.com/office/powerpoint/2010/main" val="25495121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Preliminary Control System Outline</a:t>
            </a:r>
          </a:p>
        </p:txBody>
      </p:sp>
      <p:pic>
        <p:nvPicPr>
          <p:cNvPr id="184" name="Shape 184"/>
          <p:cNvPicPr preferRelativeResize="0"/>
          <p:nvPr/>
        </p:nvPicPr>
        <p:blipFill rotWithShape="1">
          <a:blip r:embed="rId3">
            <a:alphaModFix/>
          </a:blip>
          <a:srcRect l="689" t="3864" r="876"/>
          <a:stretch/>
        </p:blipFill>
        <p:spPr>
          <a:xfrm>
            <a:off x="311700" y="1017725"/>
            <a:ext cx="8520600" cy="3579514"/>
          </a:xfrm>
          <a:prstGeom prst="rect">
            <a:avLst/>
          </a:prstGeom>
          <a:noFill/>
          <a:ln>
            <a:noFill/>
          </a:ln>
        </p:spPr>
      </p:pic>
      <p:sp>
        <p:nvSpPr>
          <p:cNvPr id="2" name="Rectangle 1"/>
          <p:cNvSpPr/>
          <p:nvPr/>
        </p:nvSpPr>
        <p:spPr>
          <a:xfrm>
            <a:off x="6115792" y="1111479"/>
            <a:ext cx="1187533" cy="771896"/>
          </a:xfrm>
          <a:prstGeom prst="rect">
            <a:avLst/>
          </a:prstGeom>
          <a:noFill/>
          <a:ln w="76200">
            <a:solidFill>
              <a:srgbClr val="F1C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result for quadrot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5100" y="1355177"/>
            <a:ext cx="1521412" cy="1056396"/>
          </a:xfrm>
          <a:prstGeom prst="rect">
            <a:avLst/>
          </a:prstGeom>
          <a:noFill/>
          <a:ln w="57150">
            <a:solidFill>
              <a:srgbClr val="F1C232"/>
            </a:solidFill>
          </a:ln>
          <a:extLst>
            <a:ext uri="{909E8E84-426E-40DD-AFC4-6F175D3DCCD1}">
              <a14:hiddenFill xmlns:a14="http://schemas.microsoft.com/office/drawing/2010/main">
                <a:solidFill>
                  <a:srgbClr val="FFFFFF"/>
                </a:solidFill>
              </a14:hiddenFill>
            </a:ext>
          </a:extLst>
        </p:spPr>
      </p:pic>
      <p:sp>
        <p:nvSpPr>
          <p:cNvPr id="3" name="Rectangle 2"/>
          <p:cNvSpPr/>
          <p:nvPr/>
        </p:nvSpPr>
        <p:spPr>
          <a:xfrm>
            <a:off x="4749848" y="4836605"/>
            <a:ext cx="4394152" cy="307777"/>
          </a:xfrm>
          <a:prstGeom prst="rect">
            <a:avLst/>
          </a:prstGeom>
        </p:spPr>
        <p:txBody>
          <a:bodyPr wrap="none">
            <a:spAutoFit/>
          </a:bodyPr>
          <a:lstStyle/>
          <a:p>
            <a:r>
              <a:rPr lang="en-US" dirty="0">
                <a:solidFill>
                  <a:srgbClr val="D9D9D9"/>
                </a:solidFill>
              </a:rPr>
              <a:t>http://www.pupin.rs/RnDProfile/research-topic28.html</a:t>
            </a:r>
          </a:p>
        </p:txBody>
      </p:sp>
    </p:spTree>
    <p:extLst>
      <p:ext uri="{BB962C8B-B14F-4D97-AF65-F5344CB8AC3E}">
        <p14:creationId xmlns:p14="http://schemas.microsoft.com/office/powerpoint/2010/main" val="32505770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Preliminary Control System Outline</a:t>
            </a:r>
          </a:p>
        </p:txBody>
      </p:sp>
      <p:pic>
        <p:nvPicPr>
          <p:cNvPr id="184" name="Shape 184"/>
          <p:cNvPicPr preferRelativeResize="0"/>
          <p:nvPr/>
        </p:nvPicPr>
        <p:blipFill rotWithShape="1">
          <a:blip r:embed="rId3">
            <a:alphaModFix/>
          </a:blip>
          <a:srcRect l="689" t="3864" r="876"/>
          <a:stretch/>
        </p:blipFill>
        <p:spPr>
          <a:xfrm>
            <a:off x="311700" y="1017725"/>
            <a:ext cx="8520600" cy="3579514"/>
          </a:xfrm>
          <a:prstGeom prst="rect">
            <a:avLst/>
          </a:prstGeom>
          <a:noFill/>
          <a:ln>
            <a:noFill/>
          </a:ln>
        </p:spPr>
      </p:pic>
      <p:sp>
        <p:nvSpPr>
          <p:cNvPr id="2" name="Rectangle 1"/>
          <p:cNvSpPr/>
          <p:nvPr/>
        </p:nvSpPr>
        <p:spPr>
          <a:xfrm>
            <a:off x="7552706" y="2643396"/>
            <a:ext cx="1187533" cy="771896"/>
          </a:xfrm>
          <a:prstGeom prst="rect">
            <a:avLst/>
          </a:prstGeom>
          <a:noFill/>
          <a:ln w="76200">
            <a:solidFill>
              <a:srgbClr val="F1C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Shape 284"/>
          <p:cNvPicPr preferRelativeResize="0">
            <a:picLocks noChangeAspect="1"/>
          </p:cNvPicPr>
          <p:nvPr/>
        </p:nvPicPr>
        <p:blipFill rotWithShape="1">
          <a:blip r:embed="rId4">
            <a:alphaModFix/>
          </a:blip>
          <a:srcRect t="10905"/>
          <a:stretch/>
        </p:blipFill>
        <p:spPr>
          <a:xfrm>
            <a:off x="6442436" y="1724273"/>
            <a:ext cx="894248" cy="796772"/>
          </a:xfrm>
          <a:prstGeom prst="rect">
            <a:avLst/>
          </a:prstGeom>
          <a:noFill/>
          <a:ln w="57150">
            <a:solidFill>
              <a:srgbClr val="F1C232"/>
            </a:solidFill>
          </a:ln>
        </p:spPr>
      </p:pic>
      <p:pic>
        <p:nvPicPr>
          <p:cNvPr id="8" name="Shape 285"/>
          <p:cNvPicPr preferRelativeResize="0">
            <a:picLocks noChangeAspect="1"/>
          </p:cNvPicPr>
          <p:nvPr/>
        </p:nvPicPr>
        <p:blipFill>
          <a:blip r:embed="rId5">
            <a:alphaModFix/>
          </a:blip>
          <a:stretch>
            <a:fillRect/>
          </a:stretch>
        </p:blipFill>
        <p:spPr>
          <a:xfrm>
            <a:off x="6442437" y="3415293"/>
            <a:ext cx="894248" cy="894248"/>
          </a:xfrm>
          <a:prstGeom prst="rect">
            <a:avLst/>
          </a:prstGeom>
          <a:noFill/>
          <a:ln w="57150">
            <a:solidFill>
              <a:srgbClr val="F1C232"/>
            </a:solidFill>
          </a:ln>
        </p:spPr>
      </p:pic>
      <p:pic>
        <p:nvPicPr>
          <p:cNvPr id="9" name="Shape 286"/>
          <p:cNvPicPr preferRelativeResize="0">
            <a:picLocks noChangeAspect="1"/>
          </p:cNvPicPr>
          <p:nvPr/>
        </p:nvPicPr>
        <p:blipFill>
          <a:blip r:embed="rId6">
            <a:alphaModFix/>
          </a:blip>
          <a:stretch>
            <a:fillRect/>
          </a:stretch>
        </p:blipFill>
        <p:spPr>
          <a:xfrm>
            <a:off x="6442437" y="2521046"/>
            <a:ext cx="894248" cy="894246"/>
          </a:xfrm>
          <a:prstGeom prst="rect">
            <a:avLst/>
          </a:prstGeom>
          <a:noFill/>
          <a:ln w="57150">
            <a:solidFill>
              <a:srgbClr val="F1C232"/>
            </a:solidFill>
          </a:ln>
        </p:spPr>
      </p:pic>
    </p:spTree>
    <p:extLst>
      <p:ext uri="{BB962C8B-B14F-4D97-AF65-F5344CB8AC3E}">
        <p14:creationId xmlns:p14="http://schemas.microsoft.com/office/powerpoint/2010/main" val="36161536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solidFill>
                  <a:srgbClr val="DEDEDE"/>
                </a:solidFill>
              </a:rPr>
              <a:t>Preliminary</a:t>
            </a:r>
            <a:r>
              <a:rPr lang="en" dirty="0"/>
              <a:t> Control System Outline</a:t>
            </a:r>
          </a:p>
        </p:txBody>
      </p:sp>
      <p:pic>
        <p:nvPicPr>
          <p:cNvPr id="184" name="Shape 184"/>
          <p:cNvPicPr preferRelativeResize="0"/>
          <p:nvPr/>
        </p:nvPicPr>
        <p:blipFill rotWithShape="1">
          <a:blip r:embed="rId3">
            <a:alphaModFix/>
          </a:blip>
          <a:srcRect l="689" t="3864" r="876"/>
          <a:stretch/>
        </p:blipFill>
        <p:spPr>
          <a:xfrm>
            <a:off x="311700" y="1017725"/>
            <a:ext cx="8520600" cy="3579514"/>
          </a:xfrm>
          <a:prstGeom prst="rect">
            <a:avLst/>
          </a:prstGeom>
          <a:noFill/>
          <a:ln>
            <a:noFill/>
          </a:ln>
        </p:spPr>
      </p:pic>
      <p:sp>
        <p:nvSpPr>
          <p:cNvPr id="2" name="Rectangle 1"/>
          <p:cNvSpPr/>
          <p:nvPr/>
        </p:nvSpPr>
        <p:spPr>
          <a:xfrm>
            <a:off x="2897579" y="2755075"/>
            <a:ext cx="3847605" cy="1733797"/>
          </a:xfrm>
          <a:prstGeom prst="rect">
            <a:avLst/>
          </a:prstGeom>
          <a:noFill/>
          <a:ln w="76200">
            <a:solidFill>
              <a:srgbClr val="F1C23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4749848" y="4836605"/>
            <a:ext cx="4394152" cy="307777"/>
          </a:xfrm>
          <a:prstGeom prst="rect">
            <a:avLst/>
          </a:prstGeom>
        </p:spPr>
        <p:txBody>
          <a:bodyPr wrap="none">
            <a:spAutoFit/>
          </a:bodyPr>
          <a:lstStyle/>
          <a:p>
            <a:r>
              <a:rPr lang="en-US" dirty="0">
                <a:solidFill>
                  <a:srgbClr val="D9D9D9"/>
                </a:solidFill>
              </a:rPr>
              <a:t>http://www.pupin.rs/RnDProfile/research-topic28.html</a:t>
            </a:r>
          </a:p>
        </p:txBody>
      </p:sp>
      <p:pic>
        <p:nvPicPr>
          <p:cNvPr id="7" name="Shape 295"/>
          <p:cNvPicPr preferRelativeResize="0"/>
          <p:nvPr/>
        </p:nvPicPr>
        <p:blipFill>
          <a:blip r:embed="rId4">
            <a:alphaModFix/>
          </a:blip>
          <a:stretch>
            <a:fillRect/>
          </a:stretch>
        </p:blipFill>
        <p:spPr>
          <a:xfrm>
            <a:off x="505111" y="2430627"/>
            <a:ext cx="2199058" cy="1369471"/>
          </a:xfrm>
          <a:prstGeom prst="rect">
            <a:avLst/>
          </a:prstGeom>
          <a:noFill/>
          <a:ln w="57150">
            <a:solidFill>
              <a:srgbClr val="F1C232"/>
            </a:solidFill>
          </a:ln>
        </p:spPr>
      </p:pic>
    </p:spTree>
    <p:extLst>
      <p:ext uri="{BB962C8B-B14F-4D97-AF65-F5344CB8AC3E}">
        <p14:creationId xmlns:p14="http://schemas.microsoft.com/office/powerpoint/2010/main" val="19290722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3" name="Rectangle 2"/>
          <p:cNvSpPr/>
          <p:nvPr/>
        </p:nvSpPr>
        <p:spPr>
          <a:xfrm>
            <a:off x="311700" y="1017726"/>
            <a:ext cx="8520600" cy="3616408"/>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9D9D9"/>
              </a:solidFill>
            </a:endParaRPr>
          </a:p>
        </p:txBody>
      </p:sp>
      <p:sp>
        <p:nvSpPr>
          <p:cNvPr id="189" name="Shape 18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Preliminary Control System Outline</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3174" t="50997" r="13220" b="-857"/>
          <a:stretch/>
        </p:blipFill>
        <p:spPr>
          <a:xfrm>
            <a:off x="311700" y="1017726"/>
            <a:ext cx="8523570" cy="3616408"/>
          </a:xfrm>
          <a:prstGeom prst="rect">
            <a:avLst/>
          </a:prstGeom>
        </p:spPr>
      </p:pic>
      <p:sp>
        <p:nvSpPr>
          <p:cNvPr id="7" name="Shape 198"/>
          <p:cNvSpPr txBox="1"/>
          <p:nvPr/>
        </p:nvSpPr>
        <p:spPr>
          <a:xfrm>
            <a:off x="6363900" y="4394675"/>
            <a:ext cx="1216500" cy="572700"/>
          </a:xfrm>
          <a:prstGeom prst="rect">
            <a:avLst/>
          </a:prstGeom>
          <a:solidFill>
            <a:srgbClr val="00FF00"/>
          </a:solidFill>
          <a:ln>
            <a:noFill/>
          </a:ln>
        </p:spPr>
        <p:txBody>
          <a:bodyPr lIns="91425" tIns="91425" rIns="91425" bIns="91425" anchor="t" anchorCtr="0">
            <a:noAutofit/>
          </a:bodyPr>
          <a:lstStyle/>
          <a:p>
            <a:pPr lvl="0" algn="ctr" rtl="0">
              <a:spcBef>
                <a:spcPts val="0"/>
              </a:spcBef>
              <a:buNone/>
            </a:pPr>
            <a:r>
              <a:rPr lang="en" b="1" dirty="0"/>
              <a:t>Functioning Sensors</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Preliminary Control System Outline</a:t>
            </a:r>
          </a:p>
        </p:txBody>
      </p:sp>
      <p:pic>
        <p:nvPicPr>
          <p:cNvPr id="197" name="Shape 197"/>
          <p:cNvPicPr preferRelativeResize="0"/>
          <p:nvPr/>
        </p:nvPicPr>
        <p:blipFill>
          <a:blip r:embed="rId3">
            <a:alphaModFix/>
          </a:blip>
          <a:stretch>
            <a:fillRect/>
          </a:stretch>
        </p:blipFill>
        <p:spPr>
          <a:xfrm>
            <a:off x="311700" y="1017724"/>
            <a:ext cx="8520600" cy="3616409"/>
          </a:xfrm>
          <a:prstGeom prst="rect">
            <a:avLst/>
          </a:prstGeom>
          <a:noFill/>
          <a:ln>
            <a:noFill/>
          </a:ln>
        </p:spPr>
      </p:pic>
      <p:sp>
        <p:nvSpPr>
          <p:cNvPr id="198" name="Shape 198"/>
          <p:cNvSpPr txBox="1"/>
          <p:nvPr/>
        </p:nvSpPr>
        <p:spPr>
          <a:xfrm>
            <a:off x="6363900" y="4394675"/>
            <a:ext cx="1216500" cy="572700"/>
          </a:xfrm>
          <a:prstGeom prst="rect">
            <a:avLst/>
          </a:prstGeom>
          <a:solidFill>
            <a:srgbClr val="00FF00"/>
          </a:solidFill>
          <a:ln>
            <a:noFill/>
          </a:ln>
        </p:spPr>
        <p:txBody>
          <a:bodyPr lIns="91425" tIns="91425" rIns="91425" bIns="91425" anchor="t" anchorCtr="0">
            <a:noAutofit/>
          </a:bodyPr>
          <a:lstStyle/>
          <a:p>
            <a:pPr lvl="0" algn="ctr" rtl="0">
              <a:spcBef>
                <a:spcPts val="0"/>
              </a:spcBef>
              <a:buNone/>
            </a:pPr>
            <a:r>
              <a:rPr lang="en" b="1" dirty="0"/>
              <a:t>Functioning Sensors</a:t>
            </a:r>
          </a:p>
        </p:txBody>
      </p:sp>
      <p:sp>
        <p:nvSpPr>
          <p:cNvPr id="199" name="Shape 199"/>
          <p:cNvSpPr txBox="1"/>
          <p:nvPr/>
        </p:nvSpPr>
        <p:spPr>
          <a:xfrm>
            <a:off x="7645150" y="4394675"/>
            <a:ext cx="1401900" cy="572700"/>
          </a:xfrm>
          <a:prstGeom prst="rect">
            <a:avLst/>
          </a:prstGeom>
          <a:solidFill>
            <a:srgbClr val="FF0000"/>
          </a:solidFill>
          <a:ln>
            <a:noFill/>
          </a:ln>
        </p:spPr>
        <p:txBody>
          <a:bodyPr lIns="91425" tIns="91425" rIns="91425" bIns="91425" anchor="t" anchorCtr="0">
            <a:noAutofit/>
          </a:bodyPr>
          <a:lstStyle/>
          <a:p>
            <a:pPr lvl="0" algn="ctr" rtl="0">
              <a:spcBef>
                <a:spcPts val="0"/>
              </a:spcBef>
              <a:buNone/>
            </a:pPr>
            <a:r>
              <a:rPr lang="en" b="1"/>
              <a:t>Compromised Sensors</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311700" y="445025"/>
            <a:ext cx="5459708" cy="572700"/>
          </a:xfrm>
          <a:prstGeom prst="rect">
            <a:avLst/>
          </a:prstGeom>
        </p:spPr>
        <p:txBody>
          <a:bodyPr lIns="91425" tIns="91425" rIns="91425" bIns="91425" anchor="t" anchorCtr="0">
            <a:noAutofit/>
          </a:bodyPr>
          <a:lstStyle/>
          <a:p>
            <a:pPr lvl="0">
              <a:spcBef>
                <a:spcPts val="0"/>
              </a:spcBef>
              <a:buNone/>
            </a:pPr>
            <a:r>
              <a:rPr lang="en"/>
              <a:t>Preliminary Control System Outline</a:t>
            </a:r>
          </a:p>
        </p:txBody>
      </p:sp>
      <p:pic>
        <p:nvPicPr>
          <p:cNvPr id="184" name="Shape 184"/>
          <p:cNvPicPr preferRelativeResize="0"/>
          <p:nvPr/>
        </p:nvPicPr>
        <p:blipFill rotWithShape="1">
          <a:blip r:embed="rId3">
            <a:alphaModFix/>
          </a:blip>
          <a:srcRect l="689" t="3864" r="876"/>
          <a:stretch/>
        </p:blipFill>
        <p:spPr>
          <a:xfrm>
            <a:off x="311700" y="1017725"/>
            <a:ext cx="8520600" cy="3579514"/>
          </a:xfrm>
          <a:prstGeom prst="rect">
            <a:avLst/>
          </a:prstGeom>
          <a:noFill/>
          <a:ln>
            <a:noFill/>
          </a:ln>
        </p:spPr>
      </p:pic>
      <p:sp>
        <p:nvSpPr>
          <p:cNvPr id="2" name="Rectangle 1"/>
          <p:cNvSpPr/>
          <p:nvPr/>
        </p:nvSpPr>
        <p:spPr>
          <a:xfrm>
            <a:off x="6115792" y="1111479"/>
            <a:ext cx="1187533" cy="771896"/>
          </a:xfrm>
          <a:prstGeom prst="rect">
            <a:avLst/>
          </a:prstGeom>
          <a:noFill/>
          <a:ln w="76200">
            <a:solidFill>
              <a:srgbClr val="F1C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result for quadrot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5100" y="1355177"/>
            <a:ext cx="1521412" cy="1056396"/>
          </a:xfrm>
          <a:prstGeom prst="rect">
            <a:avLst/>
          </a:prstGeom>
          <a:noFill/>
          <a:ln w="57150">
            <a:solidFill>
              <a:srgbClr val="F1C232"/>
            </a:solidFill>
          </a:ln>
          <a:extLst>
            <a:ext uri="{909E8E84-426E-40DD-AFC4-6F175D3DCCD1}">
              <a14:hiddenFill xmlns:a14="http://schemas.microsoft.com/office/drawing/2010/main">
                <a:solidFill>
                  <a:srgbClr val="FFFFFF"/>
                </a:solidFill>
              </a14:hiddenFill>
            </a:ext>
          </a:extLst>
        </p:spPr>
      </p:pic>
      <p:sp>
        <p:nvSpPr>
          <p:cNvPr id="3" name="Rectangle 2"/>
          <p:cNvSpPr/>
          <p:nvPr/>
        </p:nvSpPr>
        <p:spPr>
          <a:xfrm>
            <a:off x="4749848" y="4836605"/>
            <a:ext cx="4394152" cy="307777"/>
          </a:xfrm>
          <a:prstGeom prst="rect">
            <a:avLst/>
          </a:prstGeom>
        </p:spPr>
        <p:txBody>
          <a:bodyPr wrap="none">
            <a:spAutoFit/>
          </a:bodyPr>
          <a:lstStyle/>
          <a:p>
            <a:r>
              <a:rPr lang="en-US" dirty="0">
                <a:solidFill>
                  <a:srgbClr val="D9D9D9"/>
                </a:solidFill>
              </a:rPr>
              <a:t>http://www.pupin.rs/RnDProfile/research-topic28.html</a:t>
            </a:r>
          </a:p>
        </p:txBody>
      </p:sp>
      <p:sp>
        <p:nvSpPr>
          <p:cNvPr id="4" name="TextBox 3"/>
          <p:cNvSpPr txBox="1"/>
          <p:nvPr/>
        </p:nvSpPr>
        <p:spPr>
          <a:xfrm>
            <a:off x="7415100" y="552633"/>
            <a:ext cx="1068779" cy="646986"/>
          </a:xfrm>
          <a:prstGeom prst="roundRect">
            <a:avLst/>
          </a:prstGeom>
          <a:solidFill>
            <a:srgbClr val="F1C232"/>
          </a:solidFill>
          <a:ln w="57150">
            <a:noFill/>
          </a:ln>
        </p:spPr>
        <p:txBody>
          <a:bodyPr wrap="square" rtlCol="0">
            <a:spAutoFit/>
          </a:bodyPr>
          <a:lstStyle/>
          <a:p>
            <a:pPr algn="ctr"/>
            <a:r>
              <a:rPr lang="en-US" sz="1600" dirty="0" smtClean="0">
                <a:latin typeface="+mj-lt"/>
              </a:rPr>
              <a:t>Dynamic Model</a:t>
            </a:r>
            <a:endParaRPr lang="en-US" sz="1600" dirty="0">
              <a:latin typeface="+mj-lt"/>
            </a:endParaRPr>
          </a:p>
        </p:txBody>
      </p:sp>
    </p:spTree>
    <p:extLst>
      <p:ext uri="{BB962C8B-B14F-4D97-AF65-F5344CB8AC3E}">
        <p14:creationId xmlns:p14="http://schemas.microsoft.com/office/powerpoint/2010/main" val="426547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311700" y="292625"/>
            <a:ext cx="8520600" cy="572700"/>
          </a:xfrm>
          <a:prstGeom prst="rect">
            <a:avLst/>
          </a:prstGeom>
        </p:spPr>
        <p:txBody>
          <a:bodyPr lIns="91425" tIns="91425" rIns="91425" bIns="91425" anchor="t" anchorCtr="0">
            <a:noAutofit/>
          </a:bodyPr>
          <a:lstStyle/>
          <a:p>
            <a:pPr lvl="0">
              <a:spcBef>
                <a:spcPts val="0"/>
              </a:spcBef>
              <a:buNone/>
            </a:pPr>
            <a:r>
              <a:rPr lang="en"/>
              <a:t>Quadrotor Dynamic Model: Coordinate Definitions</a:t>
            </a:r>
          </a:p>
        </p:txBody>
      </p:sp>
      <p:sp>
        <p:nvSpPr>
          <p:cNvPr id="213" name="Shape 213"/>
          <p:cNvSpPr txBox="1"/>
          <p:nvPr/>
        </p:nvSpPr>
        <p:spPr>
          <a:xfrm>
            <a:off x="6419300" y="4904700"/>
            <a:ext cx="2900700" cy="238800"/>
          </a:xfrm>
          <a:prstGeom prst="rect">
            <a:avLst/>
          </a:prstGeom>
          <a:noFill/>
          <a:ln>
            <a:noFill/>
          </a:ln>
        </p:spPr>
        <p:txBody>
          <a:bodyPr lIns="91425" tIns="91425" rIns="91425" bIns="91425" anchor="ctr" anchorCtr="0">
            <a:noAutofit/>
          </a:bodyPr>
          <a:lstStyle/>
          <a:p>
            <a:pPr lvl="0" algn="ctr" rtl="0">
              <a:spcBef>
                <a:spcPts val="0"/>
              </a:spcBef>
              <a:buNone/>
            </a:pPr>
            <a:r>
              <a:rPr lang="en" sz="800">
                <a:solidFill>
                  <a:schemeClr val="dk1"/>
                </a:solidFill>
              </a:rPr>
              <a:t>http://file.scirp.org/Html/12-7900231_35654.htm</a:t>
            </a:r>
          </a:p>
        </p:txBody>
      </p:sp>
      <p:pic>
        <p:nvPicPr>
          <p:cNvPr id="214" name="Shape 214"/>
          <p:cNvPicPr preferRelativeResize="0"/>
          <p:nvPr/>
        </p:nvPicPr>
        <p:blipFill>
          <a:blip r:embed="rId3">
            <a:alphaModFix/>
          </a:blip>
          <a:stretch>
            <a:fillRect/>
          </a:stretch>
        </p:blipFill>
        <p:spPr>
          <a:xfrm>
            <a:off x="2555899" y="941525"/>
            <a:ext cx="4032199" cy="4049000"/>
          </a:xfrm>
          <a:prstGeom prst="rect">
            <a:avLst/>
          </a:prstGeom>
          <a:noFill/>
          <a:ln>
            <a:noFill/>
          </a:ln>
        </p:spPr>
      </p:pic>
      <p:sp>
        <p:nvSpPr>
          <p:cNvPr id="215" name="Shape 215"/>
          <p:cNvSpPr/>
          <p:nvPr/>
        </p:nvSpPr>
        <p:spPr>
          <a:xfrm>
            <a:off x="2555900" y="4050925"/>
            <a:ext cx="1395000" cy="939600"/>
          </a:xfrm>
          <a:prstGeom prst="rect">
            <a:avLst/>
          </a:prstGeom>
          <a:noFill/>
          <a:ln w="28575" cap="flat" cmpd="sng">
            <a:solidFill>
              <a:srgbClr val="FFD9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6" name="Shape 216"/>
          <p:cNvSpPr/>
          <p:nvPr/>
        </p:nvSpPr>
        <p:spPr>
          <a:xfrm>
            <a:off x="4901350" y="3467450"/>
            <a:ext cx="603900" cy="238800"/>
          </a:xfrm>
          <a:prstGeom prst="rect">
            <a:avLst/>
          </a:prstGeom>
          <a:noFill/>
          <a:ln w="28575" cap="flat" cmpd="sng">
            <a:solidFill>
              <a:srgbClr val="E06666"/>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217" name="Shape 217"/>
          <p:cNvSpPr/>
          <p:nvPr/>
        </p:nvSpPr>
        <p:spPr>
          <a:xfrm>
            <a:off x="5815400" y="1830400"/>
            <a:ext cx="603900" cy="238800"/>
          </a:xfrm>
          <a:prstGeom prst="rect">
            <a:avLst/>
          </a:prstGeom>
          <a:noFill/>
          <a:ln w="28575" cap="flat" cmpd="sng">
            <a:solidFill>
              <a:srgbClr val="6AA84F"/>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218" name="Shape 218"/>
          <p:cNvSpPr/>
          <p:nvPr/>
        </p:nvSpPr>
        <p:spPr>
          <a:xfrm>
            <a:off x="3485100" y="1992550"/>
            <a:ext cx="603900" cy="238800"/>
          </a:xfrm>
          <a:prstGeom prst="rect">
            <a:avLst/>
          </a:prstGeom>
          <a:noFill/>
          <a:ln w="28575" cap="flat" cmpd="sng">
            <a:solidFill>
              <a:srgbClr val="3C78D8"/>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cxnSp>
        <p:nvCxnSpPr>
          <p:cNvPr id="219" name="Shape 219"/>
          <p:cNvCxnSpPr/>
          <p:nvPr/>
        </p:nvCxnSpPr>
        <p:spPr>
          <a:xfrm>
            <a:off x="4889250" y="2337075"/>
            <a:ext cx="537900" cy="332400"/>
          </a:xfrm>
          <a:prstGeom prst="straightConnector1">
            <a:avLst/>
          </a:prstGeom>
          <a:noFill/>
          <a:ln w="28575" cap="flat" cmpd="sng">
            <a:solidFill>
              <a:srgbClr val="F6B26B"/>
            </a:solidFill>
            <a:prstDash val="solid"/>
            <a:round/>
            <a:headEnd type="none" w="lg" len="lg"/>
            <a:tailEnd type="triangle" w="lg" len="lg"/>
          </a:ln>
        </p:spPr>
      </p:cxnSp>
      <p:cxnSp>
        <p:nvCxnSpPr>
          <p:cNvPr id="220" name="Shape 220"/>
          <p:cNvCxnSpPr/>
          <p:nvPr/>
        </p:nvCxnSpPr>
        <p:spPr>
          <a:xfrm rot="10800000" flipH="1">
            <a:off x="4889250" y="2024175"/>
            <a:ext cx="537900" cy="312900"/>
          </a:xfrm>
          <a:prstGeom prst="straightConnector1">
            <a:avLst/>
          </a:prstGeom>
          <a:noFill/>
          <a:ln w="28575" cap="flat" cmpd="sng">
            <a:solidFill>
              <a:srgbClr val="F6B26B"/>
            </a:solidFill>
            <a:prstDash val="solid"/>
            <a:round/>
            <a:headEnd type="none" w="lg" len="lg"/>
            <a:tailEnd type="triangle" w="lg" len="lg"/>
          </a:ln>
        </p:spPr>
      </p:cxnSp>
      <p:cxnSp>
        <p:nvCxnSpPr>
          <p:cNvPr id="221" name="Shape 221"/>
          <p:cNvCxnSpPr/>
          <p:nvPr/>
        </p:nvCxnSpPr>
        <p:spPr>
          <a:xfrm>
            <a:off x="4899025" y="2337075"/>
            <a:ext cx="0" cy="606300"/>
          </a:xfrm>
          <a:prstGeom prst="straightConnector1">
            <a:avLst/>
          </a:prstGeom>
          <a:noFill/>
          <a:ln w="28575" cap="flat" cmpd="sng">
            <a:solidFill>
              <a:srgbClr val="F6B26B"/>
            </a:solidFill>
            <a:prstDash val="solid"/>
            <a:round/>
            <a:headEnd type="none" w="lg" len="lg"/>
            <a:tailEnd type="triangle" w="lg" len="lg"/>
          </a:ln>
        </p:spPr>
      </p:cxnSp>
      <p:sp>
        <p:nvSpPr>
          <p:cNvPr id="222" name="Shape 222"/>
          <p:cNvSpPr txBox="1"/>
          <p:nvPr/>
        </p:nvSpPr>
        <p:spPr>
          <a:xfrm>
            <a:off x="4473625" y="1783600"/>
            <a:ext cx="850800" cy="332400"/>
          </a:xfrm>
          <a:prstGeom prst="rect">
            <a:avLst/>
          </a:prstGeom>
          <a:noFill/>
          <a:ln>
            <a:noFill/>
          </a:ln>
        </p:spPr>
        <p:txBody>
          <a:bodyPr lIns="91425" tIns="91425" rIns="91425" bIns="91425" anchor="t" anchorCtr="0">
            <a:noAutofit/>
          </a:bodyPr>
          <a:lstStyle/>
          <a:p>
            <a:pPr lvl="0" algn="ctr">
              <a:spcBef>
                <a:spcPts val="0"/>
              </a:spcBef>
              <a:buNone/>
            </a:pPr>
            <a:r>
              <a:rPr lang="en" sz="1200" b="1">
                <a:solidFill>
                  <a:srgbClr val="E69138"/>
                </a:solidFill>
                <a:latin typeface="Times New Roman"/>
                <a:ea typeface="Times New Roman"/>
                <a:cs typeface="Times New Roman"/>
                <a:sym typeface="Times New Roman"/>
              </a:rPr>
              <a:t>Body frame</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endParaRPr lang="en" dirty="0"/>
          </a:p>
        </p:txBody>
      </p:sp>
      <p:sp>
        <p:nvSpPr>
          <p:cNvPr id="2" name="Text Placeholder 1"/>
          <p:cNvSpPr>
            <a:spLocks noGrp="1"/>
          </p:cNvSpPr>
          <p:nvPr>
            <p:ph type="body" idx="1"/>
          </p:nvPr>
        </p:nvSpPr>
        <p:spPr>
          <a:xfrm>
            <a:off x="311700" y="1152475"/>
            <a:ext cx="7122253" cy="3416400"/>
          </a:xfrm>
        </p:spPr>
        <p:txBody>
          <a:bodyPr/>
          <a:lstStyle/>
          <a:p>
            <a:endParaRPr lang="en-US" dirty="0"/>
          </a:p>
        </p:txBody>
      </p:sp>
    </p:spTree>
    <p:extLst>
      <p:ext uri="{BB962C8B-B14F-4D97-AF65-F5344CB8AC3E}">
        <p14:creationId xmlns:p14="http://schemas.microsoft.com/office/powerpoint/2010/main" val="1932082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155CC"/>
        </a:solidFill>
        <a:effectLst/>
      </p:bgPr>
    </p:bg>
    <p:spTree>
      <p:nvGrpSpPr>
        <p:cNvPr id="1" name="Shape 226"/>
        <p:cNvGrpSpPr/>
        <p:nvPr/>
      </p:nvGrpSpPr>
      <p:grpSpPr>
        <a:xfrm>
          <a:off x="0" y="0"/>
          <a:ext cx="0" cy="0"/>
          <a:chOff x="0" y="0"/>
          <a:chExt cx="0" cy="0"/>
        </a:xfrm>
      </p:grpSpPr>
      <p:pic>
        <p:nvPicPr>
          <p:cNvPr id="227" name="Shape 227"/>
          <p:cNvPicPr preferRelativeResize="0"/>
          <p:nvPr/>
        </p:nvPicPr>
        <p:blipFill>
          <a:blip r:embed="rId3">
            <a:alphaModFix/>
          </a:blip>
          <a:stretch>
            <a:fillRect/>
          </a:stretch>
        </p:blipFill>
        <p:spPr>
          <a:xfrm>
            <a:off x="986175" y="1417587"/>
            <a:ext cx="2900099" cy="1069471"/>
          </a:xfrm>
          <a:prstGeom prst="rect">
            <a:avLst/>
          </a:prstGeom>
          <a:noFill/>
          <a:ln>
            <a:noFill/>
          </a:ln>
        </p:spPr>
      </p:pic>
      <p:sp>
        <p:nvSpPr>
          <p:cNvPr id="228" name="Shape 228"/>
          <p:cNvSpPr txBox="1"/>
          <p:nvPr/>
        </p:nvSpPr>
        <p:spPr>
          <a:xfrm>
            <a:off x="528850" y="353975"/>
            <a:ext cx="3032700" cy="565800"/>
          </a:xfrm>
          <a:prstGeom prst="rect">
            <a:avLst/>
          </a:prstGeom>
          <a:noFill/>
          <a:ln>
            <a:noFill/>
          </a:ln>
        </p:spPr>
        <p:txBody>
          <a:bodyPr lIns="91425" tIns="91425" rIns="91425" bIns="91425" anchor="t" anchorCtr="0">
            <a:noAutofit/>
          </a:bodyPr>
          <a:lstStyle/>
          <a:p>
            <a:pPr lvl="0">
              <a:spcBef>
                <a:spcPts val="0"/>
              </a:spcBef>
              <a:buNone/>
            </a:pPr>
            <a:r>
              <a:rPr lang="en" sz="3000">
                <a:solidFill>
                  <a:srgbClr val="FFFFFF"/>
                </a:solidFill>
                <a:latin typeface="Oswald"/>
                <a:ea typeface="Oswald"/>
                <a:cs typeface="Oswald"/>
                <a:sym typeface="Oswald"/>
              </a:rPr>
              <a:t>Dynamic Model</a:t>
            </a:r>
          </a:p>
        </p:txBody>
      </p:sp>
      <p:sp>
        <p:nvSpPr>
          <p:cNvPr id="229" name="Shape 229"/>
          <p:cNvSpPr txBox="1"/>
          <p:nvPr/>
        </p:nvSpPr>
        <p:spPr>
          <a:xfrm>
            <a:off x="3157650" y="4812000"/>
            <a:ext cx="5986200" cy="331500"/>
          </a:xfrm>
          <a:prstGeom prst="rect">
            <a:avLst/>
          </a:prstGeom>
          <a:noFill/>
          <a:ln>
            <a:noFill/>
          </a:ln>
        </p:spPr>
        <p:txBody>
          <a:bodyPr lIns="91425" tIns="91425" rIns="91425" bIns="91425" anchor="ctr" anchorCtr="0">
            <a:noAutofit/>
          </a:bodyPr>
          <a:lstStyle/>
          <a:p>
            <a:pPr lvl="0" algn="ctr" rtl="0">
              <a:spcBef>
                <a:spcPts val="0"/>
              </a:spcBef>
              <a:buNone/>
            </a:pPr>
            <a:r>
              <a:rPr lang="en" sz="900">
                <a:solidFill>
                  <a:schemeClr val="dk1"/>
                </a:solidFill>
              </a:rPr>
              <a:t>http://andrew.gibiansky.com/downloads/pdf/Quadcopter%20Dynamics,%20Simulation,%20and%20Control.pdf</a:t>
            </a:r>
          </a:p>
        </p:txBody>
      </p:sp>
      <p:pic>
        <p:nvPicPr>
          <p:cNvPr id="230" name="Shape 230"/>
          <p:cNvPicPr preferRelativeResize="0"/>
          <p:nvPr/>
        </p:nvPicPr>
        <p:blipFill>
          <a:blip r:embed="rId4">
            <a:alphaModFix/>
          </a:blip>
          <a:stretch>
            <a:fillRect/>
          </a:stretch>
        </p:blipFill>
        <p:spPr>
          <a:xfrm>
            <a:off x="993175" y="3215750"/>
            <a:ext cx="2886075" cy="790575"/>
          </a:xfrm>
          <a:prstGeom prst="rect">
            <a:avLst/>
          </a:prstGeom>
          <a:noFill/>
          <a:ln>
            <a:noFill/>
          </a:ln>
        </p:spPr>
      </p:pic>
      <p:graphicFrame>
        <p:nvGraphicFramePr>
          <p:cNvPr id="231" name="Shape 231"/>
          <p:cNvGraphicFramePr/>
          <p:nvPr/>
        </p:nvGraphicFramePr>
        <p:xfrm>
          <a:off x="5195150" y="1417609"/>
          <a:ext cx="3184925" cy="2827020"/>
        </p:xfrm>
        <a:graphic>
          <a:graphicData uri="http://schemas.openxmlformats.org/drawingml/2006/table">
            <a:tbl>
              <a:tblPr>
                <a:noFill/>
                <a:tableStyleId>{3D18BD67-744F-4AD8-B0FD-E176AC8264BC}</a:tableStyleId>
              </a:tblPr>
              <a:tblGrid>
                <a:gridCol w="602600"/>
                <a:gridCol w="2582325"/>
              </a:tblGrid>
              <a:tr h="396200">
                <a:tc>
                  <a:txBody>
                    <a:bodyPr/>
                    <a:lstStyle/>
                    <a:p>
                      <a:pPr lvl="0" algn="ctr">
                        <a:spcBef>
                          <a:spcPts val="0"/>
                        </a:spcBef>
                        <a:buNone/>
                      </a:pPr>
                      <a:endParaRPr b="1" dirty="0"/>
                    </a:p>
                  </a:txBody>
                  <a:tcPr marL="91425" marR="91425" marT="91425" marB="91425">
                    <a:solidFill>
                      <a:srgbClr val="FFFFFF"/>
                    </a:solidFill>
                  </a:tcPr>
                </a:tc>
                <a:tc>
                  <a:txBody>
                    <a:bodyPr/>
                    <a:lstStyle/>
                    <a:p>
                      <a:pPr rtl="0" fontAlgn="t">
                        <a:spcBef>
                          <a:spcPts val="0"/>
                        </a:spcBef>
                        <a:spcAft>
                          <a:spcPts val="0"/>
                        </a:spcAft>
                      </a:pPr>
                      <a:r>
                        <a:rPr lang="en-US" b="0" i="0" u="none" strike="noStrike" dirty="0">
                          <a:solidFill>
                            <a:srgbClr val="000000"/>
                          </a:solidFill>
                          <a:effectLst/>
                          <a:latin typeface="Arial" panose="020B0604020202020204" pitchFamily="34" charset="0"/>
                        </a:rPr>
                        <a:t>Thrust vector in body frame</a:t>
                      </a:r>
                      <a:endParaRPr lang="en-US" dirty="0">
                        <a:effectLst/>
                      </a:endParaRPr>
                    </a:p>
                  </a:txBody>
                  <a:tcPr marL="95250" marR="95250" marT="95250" marB="95250">
                    <a:solidFill>
                      <a:srgbClr val="FFFFFF"/>
                    </a:solidFill>
                  </a:tcPr>
                </a:tc>
              </a:tr>
              <a:tr h="396200">
                <a:tc>
                  <a:txBody>
                    <a:bodyPr/>
                    <a:lstStyle/>
                    <a:p>
                      <a:pPr lvl="0" algn="ctr">
                        <a:spcBef>
                          <a:spcPts val="0"/>
                        </a:spcBef>
                        <a:buNone/>
                      </a:pPr>
                      <a:endParaRPr b="1"/>
                    </a:p>
                  </a:txBody>
                  <a:tcPr marL="91425" marR="91425" marT="91425" marB="91425">
                    <a:solidFill>
                      <a:srgbClr val="FFFFFF"/>
                    </a:solidFill>
                  </a:tcPr>
                </a:tc>
                <a:tc>
                  <a:txBody>
                    <a:bodyPr/>
                    <a:lstStyle/>
                    <a:p>
                      <a:pPr rtl="0" fontAlgn="t">
                        <a:spcBef>
                          <a:spcPts val="0"/>
                        </a:spcBef>
                        <a:spcAft>
                          <a:spcPts val="0"/>
                        </a:spcAft>
                      </a:pPr>
                      <a:r>
                        <a:rPr lang="en-US" b="0" i="0" u="none" strike="noStrike">
                          <a:solidFill>
                            <a:srgbClr val="000000"/>
                          </a:solidFill>
                          <a:effectLst/>
                          <a:latin typeface="Arial" panose="020B0604020202020204" pitchFamily="34" charset="0"/>
                        </a:rPr>
                        <a:t>Drag force</a:t>
                      </a:r>
                      <a:endParaRPr lang="en-US">
                        <a:effectLst/>
                      </a:endParaRPr>
                    </a:p>
                  </a:txBody>
                  <a:tcPr marL="95250" marR="95250" marT="95250" marB="95250">
                    <a:solidFill>
                      <a:srgbClr val="FFFFFF"/>
                    </a:solidFill>
                  </a:tcPr>
                </a:tc>
              </a:tr>
              <a:tr h="396200">
                <a:tc>
                  <a:txBody>
                    <a:bodyPr/>
                    <a:lstStyle/>
                    <a:p>
                      <a:pPr lvl="0" algn="ctr">
                        <a:spcBef>
                          <a:spcPts val="0"/>
                        </a:spcBef>
                        <a:buNone/>
                      </a:pPr>
                      <a:endParaRPr b="1"/>
                    </a:p>
                  </a:txBody>
                  <a:tcPr marL="91425" marR="91425" marT="91425" marB="91425">
                    <a:solidFill>
                      <a:srgbClr val="FFFFFF"/>
                    </a:solidFill>
                  </a:tcPr>
                </a:tc>
                <a:tc>
                  <a:txBody>
                    <a:bodyPr/>
                    <a:lstStyle/>
                    <a:p>
                      <a:pPr rtl="0" fontAlgn="t">
                        <a:spcBef>
                          <a:spcPts val="0"/>
                        </a:spcBef>
                        <a:spcAft>
                          <a:spcPts val="0"/>
                        </a:spcAft>
                      </a:pPr>
                      <a:r>
                        <a:rPr lang="en-US" b="0" i="0" u="none" strike="noStrike">
                          <a:solidFill>
                            <a:srgbClr val="000000"/>
                          </a:solidFill>
                          <a:effectLst/>
                          <a:latin typeface="Arial" panose="020B0604020202020204" pitchFamily="34" charset="0"/>
                        </a:rPr>
                        <a:t>Rotation matrix (linear)</a:t>
                      </a:r>
                      <a:endParaRPr lang="en-US">
                        <a:effectLst/>
                      </a:endParaRPr>
                    </a:p>
                  </a:txBody>
                  <a:tcPr marL="95250" marR="95250" marT="95250" marB="95250">
                    <a:solidFill>
                      <a:srgbClr val="FFFFFF"/>
                    </a:solidFill>
                  </a:tcPr>
                </a:tc>
              </a:tr>
              <a:tr h="396200">
                <a:tc>
                  <a:txBody>
                    <a:bodyPr/>
                    <a:lstStyle/>
                    <a:p>
                      <a:pPr lvl="0" algn="ctr">
                        <a:spcBef>
                          <a:spcPts val="0"/>
                        </a:spcBef>
                        <a:buNone/>
                      </a:pPr>
                      <a:endParaRPr b="1"/>
                    </a:p>
                  </a:txBody>
                  <a:tcPr marL="91425" marR="91425" marT="91425" marB="91425">
                    <a:solidFill>
                      <a:srgbClr val="FFFFFF"/>
                    </a:solidFill>
                  </a:tcPr>
                </a:tc>
                <a:tc>
                  <a:txBody>
                    <a:bodyPr/>
                    <a:lstStyle/>
                    <a:p>
                      <a:pPr rtl="0" fontAlgn="t">
                        <a:spcBef>
                          <a:spcPts val="0"/>
                        </a:spcBef>
                        <a:spcAft>
                          <a:spcPts val="0"/>
                        </a:spcAft>
                      </a:pPr>
                      <a:r>
                        <a:rPr lang="en-US" b="0" i="0" u="none" strike="noStrike">
                          <a:solidFill>
                            <a:srgbClr val="000000"/>
                          </a:solidFill>
                          <a:effectLst/>
                          <a:latin typeface="Arial" panose="020B0604020202020204" pitchFamily="34" charset="0"/>
                        </a:rPr>
                        <a:t>Inertia matrix</a:t>
                      </a:r>
                      <a:endParaRPr lang="en-US">
                        <a:effectLst/>
                      </a:endParaRPr>
                    </a:p>
                  </a:txBody>
                  <a:tcPr marL="95250" marR="95250" marT="95250" marB="95250">
                    <a:solidFill>
                      <a:srgbClr val="FFFFFF"/>
                    </a:solidFill>
                  </a:tcPr>
                </a:tc>
              </a:tr>
              <a:tr h="396200">
                <a:tc>
                  <a:txBody>
                    <a:bodyPr/>
                    <a:lstStyle/>
                    <a:p>
                      <a:pPr lvl="0" algn="ctr" rtl="0">
                        <a:spcBef>
                          <a:spcPts val="0"/>
                        </a:spcBef>
                        <a:buNone/>
                      </a:pPr>
                      <a:endParaRPr b="1"/>
                    </a:p>
                  </a:txBody>
                  <a:tcPr marL="91425" marR="91425" marT="91425" marB="91425">
                    <a:solidFill>
                      <a:srgbClr val="FFFFFF"/>
                    </a:solidFill>
                  </a:tcPr>
                </a:tc>
                <a:tc>
                  <a:txBody>
                    <a:bodyPr/>
                    <a:lstStyle/>
                    <a:p>
                      <a:pPr rtl="0" fontAlgn="t">
                        <a:spcBef>
                          <a:spcPts val="0"/>
                        </a:spcBef>
                        <a:spcAft>
                          <a:spcPts val="0"/>
                        </a:spcAft>
                      </a:pPr>
                      <a:r>
                        <a:rPr lang="en-US" b="0" i="0" u="none" strike="noStrike">
                          <a:solidFill>
                            <a:srgbClr val="000000"/>
                          </a:solidFill>
                          <a:effectLst/>
                          <a:latin typeface="Arial" panose="020B0604020202020204" pitchFamily="34" charset="0"/>
                        </a:rPr>
                        <a:t>Torques in body frame</a:t>
                      </a:r>
                      <a:endParaRPr lang="en-US">
                        <a:effectLst/>
                      </a:endParaRPr>
                    </a:p>
                  </a:txBody>
                  <a:tcPr marL="95250" marR="95250" marT="95250" marB="95250">
                    <a:solidFill>
                      <a:srgbClr val="FFFFFF"/>
                    </a:solidFill>
                  </a:tcPr>
                </a:tc>
              </a:tr>
              <a:tr h="271550">
                <a:tc>
                  <a:txBody>
                    <a:bodyPr/>
                    <a:lstStyle/>
                    <a:p>
                      <a:pPr lvl="0" algn="l" rtl="0">
                        <a:spcBef>
                          <a:spcPts val="0"/>
                        </a:spcBef>
                        <a:buNone/>
                      </a:pPr>
                      <a:endParaRPr b="1"/>
                    </a:p>
                  </a:txBody>
                  <a:tcPr marL="91425" marR="91425" marT="91425" marB="91425">
                    <a:solidFill>
                      <a:srgbClr val="FFFFFF"/>
                    </a:solidFill>
                  </a:tcPr>
                </a:tc>
                <a:tc>
                  <a:txBody>
                    <a:bodyPr/>
                    <a:lstStyle/>
                    <a:p>
                      <a:pPr rtl="0" fontAlgn="t">
                        <a:spcBef>
                          <a:spcPts val="0"/>
                        </a:spcBef>
                        <a:spcAft>
                          <a:spcPts val="0"/>
                        </a:spcAft>
                      </a:pPr>
                      <a:r>
                        <a:rPr lang="en-US" b="0" i="0" u="none" strike="noStrike">
                          <a:solidFill>
                            <a:srgbClr val="000000"/>
                          </a:solidFill>
                          <a:effectLst/>
                          <a:latin typeface="Arial" panose="020B0604020202020204" pitchFamily="34" charset="0"/>
                        </a:rPr>
                        <a:t>Angular velocity</a:t>
                      </a:r>
                      <a:endParaRPr lang="en-US">
                        <a:effectLst/>
                      </a:endParaRPr>
                    </a:p>
                  </a:txBody>
                  <a:tcPr marL="95250" marR="95250" marT="95250" marB="95250">
                    <a:solidFill>
                      <a:srgbClr val="FFFFFF"/>
                    </a:solidFill>
                  </a:tcPr>
                </a:tc>
              </a:tr>
              <a:tr h="271550">
                <a:tc>
                  <a:txBody>
                    <a:bodyPr/>
                    <a:lstStyle/>
                    <a:p>
                      <a:pPr lvl="0" algn="ctr" rtl="0">
                        <a:spcBef>
                          <a:spcPts val="0"/>
                        </a:spcBef>
                        <a:buNone/>
                      </a:pPr>
                      <a:endParaRPr b="1"/>
                    </a:p>
                  </a:txBody>
                  <a:tcPr marL="91425" marR="91425" marT="91425" marB="91425">
                    <a:solidFill>
                      <a:srgbClr val="FFFFFF"/>
                    </a:solidFill>
                  </a:tcPr>
                </a:tc>
                <a:tc>
                  <a:txBody>
                    <a:bodyPr/>
                    <a:lstStyle/>
                    <a:p>
                      <a:pPr rtl="0" fontAlgn="t">
                        <a:spcBef>
                          <a:spcPts val="0"/>
                        </a:spcBef>
                        <a:spcAft>
                          <a:spcPts val="0"/>
                        </a:spcAft>
                      </a:pPr>
                      <a:r>
                        <a:rPr lang="en-US" b="0" i="0" u="none" strike="noStrike" dirty="0">
                          <a:solidFill>
                            <a:srgbClr val="000000"/>
                          </a:solidFill>
                          <a:effectLst/>
                          <a:latin typeface="Arial" panose="020B0604020202020204" pitchFamily="34" charset="0"/>
                        </a:rPr>
                        <a:t>Rotation matrix (rotational)</a:t>
                      </a:r>
                      <a:endParaRPr lang="en-US" dirty="0">
                        <a:effectLst/>
                      </a:endParaRPr>
                    </a:p>
                  </a:txBody>
                  <a:tcPr marL="95250" marR="95250" marT="95250" marB="95250">
                    <a:solidFill>
                      <a:srgbClr val="FFFFFF"/>
                    </a:solidFill>
                  </a:tcPr>
                </a:tc>
              </a:tr>
            </a:tbl>
          </a:graphicData>
        </a:graphic>
      </p:graphicFrame>
      <p:sp>
        <p:nvSpPr>
          <p:cNvPr id="232" name="Shape 232"/>
          <p:cNvSpPr txBox="1"/>
          <p:nvPr/>
        </p:nvSpPr>
        <p:spPr>
          <a:xfrm>
            <a:off x="1689525" y="2419850"/>
            <a:ext cx="1493400" cy="398100"/>
          </a:xfrm>
          <a:prstGeom prst="rect">
            <a:avLst/>
          </a:prstGeom>
          <a:noFill/>
          <a:ln>
            <a:noFill/>
          </a:ln>
        </p:spPr>
        <p:txBody>
          <a:bodyPr lIns="91425" tIns="91425" rIns="91425" bIns="91425" anchor="t" anchorCtr="0">
            <a:noAutofit/>
          </a:bodyPr>
          <a:lstStyle/>
          <a:p>
            <a:pPr lvl="0" algn="ctr">
              <a:spcBef>
                <a:spcPts val="0"/>
              </a:spcBef>
              <a:buNone/>
            </a:pPr>
            <a:r>
              <a:rPr lang="en" b="1">
                <a:solidFill>
                  <a:srgbClr val="93C47D"/>
                </a:solidFill>
              </a:rPr>
              <a:t>Linear Motion</a:t>
            </a:r>
          </a:p>
        </p:txBody>
      </p:sp>
      <p:sp>
        <p:nvSpPr>
          <p:cNvPr id="233" name="Shape 233"/>
          <p:cNvSpPr txBox="1"/>
          <p:nvPr/>
        </p:nvSpPr>
        <p:spPr>
          <a:xfrm>
            <a:off x="1524825" y="4006325"/>
            <a:ext cx="1822800" cy="398100"/>
          </a:xfrm>
          <a:prstGeom prst="rect">
            <a:avLst/>
          </a:prstGeom>
          <a:noFill/>
          <a:ln>
            <a:noFill/>
          </a:ln>
        </p:spPr>
        <p:txBody>
          <a:bodyPr lIns="91425" tIns="91425" rIns="91425" bIns="91425" anchor="t" anchorCtr="0">
            <a:noAutofit/>
          </a:bodyPr>
          <a:lstStyle/>
          <a:p>
            <a:pPr lvl="0" algn="ctr" rtl="0">
              <a:spcBef>
                <a:spcPts val="0"/>
              </a:spcBef>
              <a:buNone/>
            </a:pPr>
            <a:r>
              <a:rPr lang="en" b="1">
                <a:solidFill>
                  <a:srgbClr val="93C47D"/>
                </a:solidFill>
              </a:rPr>
              <a:t>Rotational Motion</a:t>
            </a:r>
          </a:p>
        </p:txBody>
      </p:sp>
      <p:pic>
        <p:nvPicPr>
          <p:cNvPr id="234" name="Shape 234"/>
          <p:cNvPicPr preferRelativeResize="0"/>
          <p:nvPr/>
        </p:nvPicPr>
        <p:blipFill rotWithShape="1">
          <a:blip r:embed="rId5">
            <a:alphaModFix/>
          </a:blip>
          <a:srcRect l="5909" t="10" r="-9" b="-10"/>
          <a:stretch/>
        </p:blipFill>
        <p:spPr>
          <a:xfrm>
            <a:off x="5405849" y="1519425"/>
            <a:ext cx="206149" cy="219075"/>
          </a:xfrm>
          <a:prstGeom prst="rect">
            <a:avLst/>
          </a:prstGeom>
          <a:noFill/>
          <a:ln>
            <a:noFill/>
          </a:ln>
        </p:spPr>
      </p:pic>
      <p:pic>
        <p:nvPicPr>
          <p:cNvPr id="235" name="Shape 235"/>
          <p:cNvPicPr preferRelativeResize="0"/>
          <p:nvPr/>
        </p:nvPicPr>
        <p:blipFill>
          <a:blip r:embed="rId6">
            <a:alphaModFix/>
          </a:blip>
          <a:stretch>
            <a:fillRect/>
          </a:stretch>
        </p:blipFill>
        <p:spPr>
          <a:xfrm>
            <a:off x="5375562" y="1893687"/>
            <a:ext cx="266700" cy="257175"/>
          </a:xfrm>
          <a:prstGeom prst="rect">
            <a:avLst/>
          </a:prstGeom>
          <a:noFill/>
          <a:ln>
            <a:noFill/>
          </a:ln>
        </p:spPr>
      </p:pic>
      <p:pic>
        <p:nvPicPr>
          <p:cNvPr id="236" name="Shape 236"/>
          <p:cNvPicPr preferRelativeResize="0"/>
          <p:nvPr/>
        </p:nvPicPr>
        <p:blipFill rotWithShape="1">
          <a:blip r:embed="rId7">
            <a:alphaModFix/>
          </a:blip>
          <a:srcRect t="10" r="8600" b="-10"/>
          <a:stretch/>
        </p:blipFill>
        <p:spPr>
          <a:xfrm>
            <a:off x="5430575" y="2327262"/>
            <a:ext cx="156699" cy="219075"/>
          </a:xfrm>
          <a:prstGeom prst="rect">
            <a:avLst/>
          </a:prstGeom>
          <a:noFill/>
          <a:ln>
            <a:noFill/>
          </a:ln>
        </p:spPr>
      </p:pic>
      <p:pic>
        <p:nvPicPr>
          <p:cNvPr id="237" name="Shape 237"/>
          <p:cNvPicPr preferRelativeResize="0"/>
          <p:nvPr/>
        </p:nvPicPr>
        <p:blipFill>
          <a:blip r:embed="rId8">
            <a:alphaModFix/>
          </a:blip>
          <a:stretch>
            <a:fillRect/>
          </a:stretch>
        </p:blipFill>
        <p:spPr>
          <a:xfrm>
            <a:off x="5430575" y="3139379"/>
            <a:ext cx="156700" cy="123121"/>
          </a:xfrm>
          <a:prstGeom prst="rect">
            <a:avLst/>
          </a:prstGeom>
          <a:noFill/>
          <a:ln>
            <a:noFill/>
          </a:ln>
        </p:spPr>
      </p:pic>
      <p:pic>
        <p:nvPicPr>
          <p:cNvPr id="238" name="Shape 238"/>
          <p:cNvPicPr preferRelativeResize="0"/>
          <p:nvPr/>
        </p:nvPicPr>
        <p:blipFill>
          <a:blip r:embed="rId9">
            <a:alphaModFix/>
          </a:blip>
          <a:stretch>
            <a:fillRect/>
          </a:stretch>
        </p:blipFill>
        <p:spPr>
          <a:xfrm>
            <a:off x="5461300" y="2733312"/>
            <a:ext cx="95250" cy="219075"/>
          </a:xfrm>
          <a:prstGeom prst="rect">
            <a:avLst/>
          </a:prstGeom>
          <a:noFill/>
          <a:ln>
            <a:noFill/>
          </a:ln>
        </p:spPr>
      </p:pic>
      <p:pic>
        <p:nvPicPr>
          <p:cNvPr id="239" name="Shape 239"/>
          <p:cNvPicPr preferRelativeResize="0"/>
          <p:nvPr/>
        </p:nvPicPr>
        <p:blipFill>
          <a:blip r:embed="rId10">
            <a:alphaModFix/>
          </a:blip>
          <a:stretch>
            <a:fillRect/>
          </a:stretch>
        </p:blipFill>
        <p:spPr>
          <a:xfrm>
            <a:off x="5418425" y="3534850"/>
            <a:ext cx="180975" cy="152400"/>
          </a:xfrm>
          <a:prstGeom prst="rect">
            <a:avLst/>
          </a:prstGeom>
          <a:noFill/>
          <a:ln>
            <a:noFill/>
          </a:ln>
        </p:spPr>
      </p:pic>
      <p:pic>
        <p:nvPicPr>
          <p:cNvPr id="240" name="Shape 240"/>
          <p:cNvPicPr preferRelativeResize="0"/>
          <p:nvPr/>
        </p:nvPicPr>
        <p:blipFill>
          <a:blip r:embed="rId11">
            <a:alphaModFix/>
          </a:blip>
          <a:stretch>
            <a:fillRect/>
          </a:stretch>
        </p:blipFill>
        <p:spPr>
          <a:xfrm>
            <a:off x="5413675" y="3855525"/>
            <a:ext cx="190500" cy="228600"/>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311700" y="445025"/>
            <a:ext cx="6374108" cy="572700"/>
          </a:xfrm>
          <a:prstGeom prst="rect">
            <a:avLst/>
          </a:prstGeom>
        </p:spPr>
        <p:txBody>
          <a:bodyPr lIns="91425" tIns="91425" rIns="91425" bIns="91425" anchor="t" anchorCtr="0">
            <a:noAutofit/>
          </a:bodyPr>
          <a:lstStyle/>
          <a:p>
            <a:pPr lvl="0">
              <a:spcBef>
                <a:spcPts val="0"/>
              </a:spcBef>
              <a:buNone/>
            </a:pPr>
            <a:r>
              <a:rPr lang="en" dirty="0"/>
              <a:t>Preliminary Control System </a:t>
            </a:r>
            <a:r>
              <a:rPr lang="en" dirty="0" smtClean="0"/>
              <a:t>Outline: SSE</a:t>
            </a:r>
            <a:endParaRPr lang="en" dirty="0"/>
          </a:p>
        </p:txBody>
      </p:sp>
      <p:pic>
        <p:nvPicPr>
          <p:cNvPr id="184" name="Shape 184"/>
          <p:cNvPicPr preferRelativeResize="0"/>
          <p:nvPr/>
        </p:nvPicPr>
        <p:blipFill rotWithShape="1">
          <a:blip r:embed="rId3">
            <a:alphaModFix/>
          </a:blip>
          <a:srcRect l="689" t="3864" r="876"/>
          <a:stretch/>
        </p:blipFill>
        <p:spPr>
          <a:xfrm>
            <a:off x="311700" y="1017725"/>
            <a:ext cx="8520600" cy="3579514"/>
          </a:xfrm>
          <a:prstGeom prst="rect">
            <a:avLst/>
          </a:prstGeom>
          <a:noFill/>
          <a:ln>
            <a:noFill/>
          </a:ln>
        </p:spPr>
      </p:pic>
      <p:sp>
        <p:nvSpPr>
          <p:cNvPr id="2" name="Rectangle 1"/>
          <p:cNvSpPr/>
          <p:nvPr/>
        </p:nvSpPr>
        <p:spPr>
          <a:xfrm>
            <a:off x="4999511" y="3415292"/>
            <a:ext cx="1187533" cy="771896"/>
          </a:xfrm>
          <a:prstGeom prst="rect">
            <a:avLst/>
          </a:prstGeom>
          <a:noFill/>
          <a:ln w="76200">
            <a:solidFill>
              <a:srgbClr val="F1C2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417339" y="2648623"/>
            <a:ext cx="1401570" cy="646986"/>
          </a:xfrm>
          <a:prstGeom prst="roundRect">
            <a:avLst/>
          </a:prstGeom>
          <a:solidFill>
            <a:srgbClr val="F1C232"/>
          </a:solidFill>
          <a:ln w="57150">
            <a:noFill/>
          </a:ln>
        </p:spPr>
        <p:txBody>
          <a:bodyPr wrap="square" rtlCol="0">
            <a:spAutoFit/>
          </a:bodyPr>
          <a:lstStyle/>
          <a:p>
            <a:pPr algn="ctr"/>
            <a:r>
              <a:rPr lang="en-US" sz="1600" dirty="0" smtClean="0">
                <a:latin typeface="+mj-lt"/>
              </a:rPr>
              <a:t>Optimization Algorithm</a:t>
            </a:r>
            <a:endParaRPr lang="en-US" sz="1600" dirty="0">
              <a:latin typeface="+mj-lt"/>
            </a:endParaRPr>
          </a:p>
        </p:txBody>
      </p:sp>
    </p:spTree>
    <p:extLst>
      <p:ext uri="{BB962C8B-B14F-4D97-AF65-F5344CB8AC3E}">
        <p14:creationId xmlns:p14="http://schemas.microsoft.com/office/powerpoint/2010/main" val="23091505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p:nvPr/>
        </p:nvSpPr>
        <p:spPr>
          <a:xfrm>
            <a:off x="0" y="4789820"/>
            <a:ext cx="4714329" cy="357669"/>
          </a:xfrm>
          <a:prstGeom prst="rect">
            <a:avLst/>
          </a:prstGeom>
          <a:noFill/>
          <a:ln>
            <a:noFill/>
          </a:ln>
        </p:spPr>
        <p:txBody>
          <a:bodyPr lIns="91425" tIns="91425" rIns="91425" bIns="91425" anchor="ctr" anchorCtr="0">
            <a:noAutofit/>
          </a:bodyPr>
          <a:lstStyle/>
          <a:p>
            <a:pPr lvl="0" rtl="0">
              <a:spcBef>
                <a:spcPts val="0"/>
              </a:spcBef>
              <a:buNone/>
            </a:pPr>
            <a:r>
              <a:rPr lang="en" sz="1200" dirty="0">
                <a:solidFill>
                  <a:schemeClr val="accent3"/>
                </a:solidFill>
                <a:latin typeface="Average"/>
                <a:ea typeface="Average"/>
                <a:cs typeface="Average"/>
                <a:sym typeface="Average"/>
              </a:rPr>
              <a:t>http://stanford.edu/~</a:t>
            </a:r>
            <a:r>
              <a:rPr lang="en" sz="1200" dirty="0" smtClean="0">
                <a:solidFill>
                  <a:schemeClr val="accent3"/>
                </a:solidFill>
                <a:latin typeface="Average"/>
                <a:ea typeface="Average"/>
                <a:cs typeface="Average"/>
                <a:sym typeface="Average"/>
              </a:rPr>
              <a:t>boyd/papers/pdf/rt_cvx_sig_proc.pdf</a:t>
            </a:r>
            <a:endParaRPr lang="en" sz="1200" dirty="0">
              <a:solidFill>
                <a:schemeClr val="accent3"/>
              </a:solidFill>
              <a:latin typeface="Average"/>
              <a:ea typeface="Average"/>
              <a:cs typeface="Average"/>
              <a:sym typeface="Average"/>
            </a:endParaRPr>
          </a:p>
        </p:txBody>
      </p:sp>
      <p:sp>
        <p:nvSpPr>
          <p:cNvPr id="254" name="Shape 25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Convex Optimization</a:t>
            </a:r>
          </a:p>
        </p:txBody>
      </p:sp>
      <p:sp>
        <p:nvSpPr>
          <p:cNvPr id="255" name="Shape 255"/>
          <p:cNvSpPr txBox="1">
            <a:spLocks noGrp="1"/>
          </p:cNvSpPr>
          <p:nvPr>
            <p:ph type="body" idx="1"/>
          </p:nvPr>
        </p:nvSpPr>
        <p:spPr>
          <a:xfrm>
            <a:off x="311700" y="1152475"/>
            <a:ext cx="5029200" cy="2683255"/>
          </a:xfrm>
          <a:prstGeom prst="rect">
            <a:avLst/>
          </a:prstGeom>
        </p:spPr>
        <p:txBody>
          <a:bodyPr lIns="91425" tIns="91425" rIns="91425" bIns="91425" anchor="t" anchorCtr="0">
            <a:noAutofit/>
          </a:bodyPr>
          <a:lstStyle/>
          <a:p>
            <a:pPr marL="457200" lvl="0" indent="-342900" rtl="0">
              <a:lnSpc>
                <a:spcPct val="100000"/>
              </a:lnSpc>
              <a:spcBef>
                <a:spcPts val="0"/>
              </a:spcBef>
              <a:spcAft>
                <a:spcPts val="1000"/>
              </a:spcAft>
              <a:buClr>
                <a:schemeClr val="lt2"/>
              </a:buClr>
              <a:buSzPct val="100000"/>
              <a:buFont typeface="Average"/>
              <a:buChar char="-"/>
            </a:pPr>
            <a:r>
              <a:rPr lang="en" sz="1800" dirty="0" smtClean="0">
                <a:solidFill>
                  <a:schemeClr val="lt2"/>
                </a:solidFill>
              </a:rPr>
              <a:t>Solves special </a:t>
            </a:r>
            <a:r>
              <a:rPr lang="en" sz="1800" dirty="0">
                <a:solidFill>
                  <a:schemeClr val="lt2"/>
                </a:solidFill>
              </a:rPr>
              <a:t>class </a:t>
            </a:r>
            <a:r>
              <a:rPr lang="en" sz="1800" dirty="0" smtClean="0">
                <a:solidFill>
                  <a:schemeClr val="lt2"/>
                </a:solidFill>
              </a:rPr>
              <a:t>of problems</a:t>
            </a:r>
            <a:endParaRPr lang="en" sz="1800" dirty="0">
              <a:solidFill>
                <a:schemeClr val="lt2"/>
              </a:solidFill>
            </a:endParaRPr>
          </a:p>
          <a:p>
            <a:pPr marL="914400" lvl="1" indent="-342900" rtl="0">
              <a:lnSpc>
                <a:spcPct val="100000"/>
              </a:lnSpc>
              <a:spcBef>
                <a:spcPts val="0"/>
              </a:spcBef>
              <a:spcAft>
                <a:spcPts val="0"/>
              </a:spcAft>
              <a:buClr>
                <a:schemeClr val="lt2"/>
              </a:buClr>
              <a:buSzPct val="100000"/>
              <a:buFont typeface="Arial"/>
              <a:buChar char="-"/>
            </a:pPr>
            <a:r>
              <a:rPr lang="en" sz="1800" dirty="0" smtClean="0">
                <a:solidFill>
                  <a:schemeClr val="lt2"/>
                </a:solidFill>
              </a:rPr>
              <a:t>Least-squares linear programming </a:t>
            </a:r>
            <a:r>
              <a:rPr lang="en" sz="1800" dirty="0">
                <a:solidFill>
                  <a:schemeClr val="lt2"/>
                </a:solidFill>
              </a:rPr>
              <a:t>(LP)</a:t>
            </a:r>
          </a:p>
          <a:p>
            <a:pPr marL="914400" lvl="1" indent="-342900" rtl="0">
              <a:lnSpc>
                <a:spcPct val="100000"/>
              </a:lnSpc>
              <a:spcBef>
                <a:spcPts val="0"/>
              </a:spcBef>
              <a:spcAft>
                <a:spcPts val="0"/>
              </a:spcAft>
              <a:buClr>
                <a:schemeClr val="lt2"/>
              </a:buClr>
              <a:buSzPct val="100000"/>
              <a:buFont typeface="Arial"/>
              <a:buChar char="-"/>
            </a:pPr>
            <a:r>
              <a:rPr lang="en" sz="1800" dirty="0">
                <a:solidFill>
                  <a:schemeClr val="lt2"/>
                </a:solidFill>
              </a:rPr>
              <a:t>Quadratic programming (QP)</a:t>
            </a:r>
          </a:p>
          <a:p>
            <a:pPr lvl="0" rtl="0">
              <a:lnSpc>
                <a:spcPct val="100000"/>
              </a:lnSpc>
              <a:spcBef>
                <a:spcPts val="0"/>
              </a:spcBef>
              <a:spcAft>
                <a:spcPts val="1000"/>
              </a:spcAft>
              <a:buNone/>
            </a:pPr>
            <a:endParaRPr sz="1800" dirty="0">
              <a:solidFill>
                <a:schemeClr val="lt2"/>
              </a:solidFill>
            </a:endParaRPr>
          </a:p>
          <a:p>
            <a:pPr lvl="0" rtl="0">
              <a:lnSpc>
                <a:spcPct val="100000"/>
              </a:lnSpc>
              <a:spcBef>
                <a:spcPts val="0"/>
              </a:spcBef>
              <a:spcAft>
                <a:spcPts val="1000"/>
              </a:spcAft>
              <a:buNone/>
            </a:pPr>
            <a:endParaRPr sz="1800" dirty="0">
              <a:solidFill>
                <a:schemeClr val="lt2"/>
              </a:solidFill>
            </a:endParaRPr>
          </a:p>
          <a:p>
            <a:pPr marL="457200" lvl="0" indent="-342900" rtl="0">
              <a:lnSpc>
                <a:spcPct val="100000"/>
              </a:lnSpc>
              <a:spcBef>
                <a:spcPts val="0"/>
              </a:spcBef>
              <a:spcAft>
                <a:spcPts val="1000"/>
              </a:spcAft>
              <a:buClr>
                <a:schemeClr val="lt2"/>
              </a:buClr>
              <a:buSzPct val="100000"/>
              <a:buFont typeface="Average"/>
              <a:buChar char="-"/>
            </a:pPr>
            <a:r>
              <a:rPr lang="en" sz="1800" dirty="0" smtClean="0">
                <a:solidFill>
                  <a:schemeClr val="lt2"/>
                </a:solidFill>
              </a:rPr>
              <a:t>Many s</a:t>
            </a:r>
            <a:r>
              <a:rPr lang="en" sz="1800" dirty="0" smtClean="0">
                <a:solidFill>
                  <a:schemeClr val="lt2"/>
                </a:solidFill>
              </a:rPr>
              <a:t>olvers exist (</a:t>
            </a:r>
            <a:r>
              <a:rPr lang="en" sz="1800" dirty="0">
                <a:solidFill>
                  <a:schemeClr val="lt2"/>
                </a:solidFill>
              </a:rPr>
              <a:t>e.g. CVX)</a:t>
            </a:r>
          </a:p>
          <a:p>
            <a:pPr marL="457200" lvl="0" indent="-342900" rtl="0">
              <a:lnSpc>
                <a:spcPct val="100000"/>
              </a:lnSpc>
              <a:spcBef>
                <a:spcPts val="0"/>
              </a:spcBef>
              <a:spcAft>
                <a:spcPts val="1000"/>
              </a:spcAft>
              <a:buClr>
                <a:schemeClr val="lt2"/>
              </a:buClr>
              <a:buSzPct val="100000"/>
              <a:buFont typeface="Average"/>
              <a:buChar char="-"/>
            </a:pPr>
            <a:r>
              <a:rPr lang="en" sz="1800" dirty="0" smtClean="0">
                <a:solidFill>
                  <a:schemeClr val="lt2"/>
                </a:solidFill>
              </a:rPr>
              <a:t>Fast solution time</a:t>
            </a:r>
            <a:endParaRPr lang="en" sz="1800" dirty="0">
              <a:solidFill>
                <a:schemeClr val="lt2"/>
              </a:solidFill>
            </a:endParaRPr>
          </a:p>
        </p:txBody>
      </p:sp>
      <p:pic>
        <p:nvPicPr>
          <p:cNvPr id="257" name="Shape 257"/>
          <p:cNvPicPr preferRelativeResize="0"/>
          <p:nvPr/>
        </p:nvPicPr>
        <p:blipFill>
          <a:blip r:embed="rId3">
            <a:alphaModFix/>
          </a:blip>
          <a:stretch>
            <a:fillRect/>
          </a:stretch>
        </p:blipFill>
        <p:spPr>
          <a:xfrm>
            <a:off x="1105737" y="2285400"/>
            <a:ext cx="3441134" cy="572700"/>
          </a:xfrm>
          <a:prstGeom prst="rect">
            <a:avLst/>
          </a:prstGeom>
          <a:noFill/>
          <a:ln>
            <a:noFill/>
          </a:ln>
        </p:spPr>
      </p:pic>
      <p:pic>
        <p:nvPicPr>
          <p:cNvPr id="8" name="Picture 2" descr="Image result for parabol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6388" y="1597816"/>
            <a:ext cx="2520566" cy="25205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p:nvPr/>
        </p:nvSpPr>
        <p:spPr>
          <a:xfrm>
            <a:off x="0" y="4651503"/>
            <a:ext cx="4714329" cy="306193"/>
          </a:xfrm>
          <a:prstGeom prst="rect">
            <a:avLst/>
          </a:prstGeom>
          <a:noFill/>
          <a:ln>
            <a:noFill/>
          </a:ln>
        </p:spPr>
        <p:txBody>
          <a:bodyPr lIns="91425" tIns="91425" rIns="91425" bIns="91425" anchor="ctr" anchorCtr="0">
            <a:noAutofit/>
          </a:bodyPr>
          <a:lstStyle/>
          <a:p>
            <a:pPr lvl="0" rtl="0">
              <a:spcBef>
                <a:spcPts val="0"/>
              </a:spcBef>
              <a:buNone/>
            </a:pPr>
            <a:r>
              <a:rPr lang="en" sz="1200" dirty="0">
                <a:solidFill>
                  <a:schemeClr val="accent3"/>
                </a:solidFill>
                <a:latin typeface="Average"/>
                <a:ea typeface="Average"/>
                <a:cs typeface="Average"/>
                <a:sym typeface="Average"/>
              </a:rPr>
              <a:t>http://stanford.edu/~</a:t>
            </a:r>
            <a:r>
              <a:rPr lang="en" sz="1200" dirty="0" smtClean="0">
                <a:solidFill>
                  <a:schemeClr val="accent3"/>
                </a:solidFill>
                <a:latin typeface="Average"/>
                <a:ea typeface="Average"/>
                <a:cs typeface="Average"/>
                <a:sym typeface="Average"/>
              </a:rPr>
              <a:t>boyd/papers/pdf/rt_cvx_sig_proc.pdf</a:t>
            </a:r>
            <a:endParaRPr lang="en" sz="1200" dirty="0">
              <a:solidFill>
                <a:schemeClr val="accent3"/>
              </a:solidFill>
              <a:latin typeface="Average"/>
              <a:ea typeface="Average"/>
              <a:cs typeface="Average"/>
              <a:sym typeface="Average"/>
            </a:endParaRPr>
          </a:p>
        </p:txBody>
      </p:sp>
      <p:sp>
        <p:nvSpPr>
          <p:cNvPr id="254" name="Shape 25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dirty="0"/>
              <a:t>Convex </a:t>
            </a:r>
            <a:r>
              <a:rPr lang="en" dirty="0" smtClean="0"/>
              <a:t>Optimization Example</a:t>
            </a:r>
            <a:endParaRPr lang="en" dirty="0"/>
          </a:p>
        </p:txBody>
      </p:sp>
      <p:pic>
        <p:nvPicPr>
          <p:cNvPr id="2050" name="Picture 2" descr="Image result for parabol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278" y="1600391"/>
            <a:ext cx="2520566" cy="252056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4866501"/>
            <a:ext cx="7623958" cy="276999"/>
          </a:xfrm>
          <a:prstGeom prst="rect">
            <a:avLst/>
          </a:prstGeom>
        </p:spPr>
        <p:txBody>
          <a:bodyPr wrap="square">
            <a:spAutoFit/>
          </a:bodyPr>
          <a:lstStyle/>
          <a:p>
            <a:r>
              <a:rPr lang="en-US" sz="1200" dirty="0">
                <a:solidFill>
                  <a:srgbClr val="DEDEDE"/>
                </a:solidFill>
                <a:latin typeface="Average" panose="020B0604020202020204" charset="0"/>
              </a:rPr>
              <a:t>http://www.mesacc.edu/~scotz47781/mat120/notes/graph_quads/vertex_form/graph_quads_vertex_form.html</a:t>
            </a:r>
          </a:p>
        </p:txBody>
      </p:sp>
      <p:sp>
        <p:nvSpPr>
          <p:cNvPr id="5" name="Oval 4"/>
          <p:cNvSpPr/>
          <p:nvPr/>
        </p:nvSpPr>
        <p:spPr>
          <a:xfrm>
            <a:off x="2147936" y="3372592"/>
            <a:ext cx="118754" cy="10687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433437" y="2206832"/>
            <a:ext cx="118754" cy="10687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70576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Shape 26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Optimization Example - Quadratic Programming</a:t>
            </a:r>
          </a:p>
        </p:txBody>
      </p:sp>
      <p:sp>
        <p:nvSpPr>
          <p:cNvPr id="263" name="Shape 263"/>
          <p:cNvSpPr txBox="1">
            <a:spLocks noGrp="1"/>
          </p:cNvSpPr>
          <p:nvPr>
            <p:ph type="body" idx="1"/>
          </p:nvPr>
        </p:nvSpPr>
        <p:spPr>
          <a:xfrm>
            <a:off x="311700" y="1152475"/>
            <a:ext cx="3999900" cy="3416400"/>
          </a:xfrm>
          <a:prstGeom prst="rect">
            <a:avLst/>
          </a:prstGeom>
        </p:spPr>
        <p:txBody>
          <a:bodyPr lIns="91425" tIns="91425" rIns="91425" bIns="91425" anchor="t" anchorCtr="0">
            <a:noAutofit/>
          </a:bodyPr>
          <a:lstStyle/>
          <a:p>
            <a:pPr lvl="0">
              <a:spcBef>
                <a:spcPts val="0"/>
              </a:spcBef>
              <a:buNone/>
            </a:pPr>
            <a:r>
              <a:rPr lang="en" sz="1800"/>
              <a:t>Mathematical representation:</a:t>
            </a:r>
          </a:p>
        </p:txBody>
      </p:sp>
      <p:pic>
        <p:nvPicPr>
          <p:cNvPr id="264" name="Shape 264"/>
          <p:cNvPicPr preferRelativeResize="0"/>
          <p:nvPr/>
        </p:nvPicPr>
        <p:blipFill>
          <a:blip r:embed="rId3">
            <a:alphaModFix/>
          </a:blip>
          <a:stretch>
            <a:fillRect/>
          </a:stretch>
        </p:blipFill>
        <p:spPr>
          <a:xfrm>
            <a:off x="1272262" y="1736725"/>
            <a:ext cx="1838325" cy="2362200"/>
          </a:xfrm>
          <a:prstGeom prst="rect">
            <a:avLst/>
          </a:prstGeom>
          <a:noFill/>
          <a:ln>
            <a:noFill/>
          </a:ln>
        </p:spPr>
      </p:pic>
      <p:pic>
        <p:nvPicPr>
          <p:cNvPr id="265" name="Shape 265"/>
          <p:cNvPicPr preferRelativeResize="0"/>
          <p:nvPr/>
        </p:nvPicPr>
        <p:blipFill>
          <a:blip r:embed="rId4">
            <a:alphaModFix/>
          </a:blip>
          <a:stretch>
            <a:fillRect/>
          </a:stretch>
        </p:blipFill>
        <p:spPr>
          <a:xfrm>
            <a:off x="5121899" y="1736725"/>
            <a:ext cx="2371285" cy="2362200"/>
          </a:xfrm>
          <a:prstGeom prst="rect">
            <a:avLst/>
          </a:prstGeom>
          <a:noFill/>
          <a:ln>
            <a:noFill/>
          </a:ln>
        </p:spPr>
      </p:pic>
      <p:sp>
        <p:nvSpPr>
          <p:cNvPr id="266" name="Shape 266"/>
          <p:cNvSpPr txBox="1">
            <a:spLocks noGrp="1"/>
          </p:cNvSpPr>
          <p:nvPr>
            <p:ph type="body" idx="2"/>
          </p:nvPr>
        </p:nvSpPr>
        <p:spPr>
          <a:xfrm>
            <a:off x="4832400" y="1152475"/>
            <a:ext cx="3999900" cy="584100"/>
          </a:xfrm>
          <a:prstGeom prst="rect">
            <a:avLst/>
          </a:prstGeom>
        </p:spPr>
        <p:txBody>
          <a:bodyPr lIns="91425" tIns="91425" rIns="91425" bIns="91425" anchor="t" anchorCtr="0">
            <a:noAutofit/>
          </a:bodyPr>
          <a:lstStyle/>
          <a:p>
            <a:pPr lvl="0">
              <a:spcBef>
                <a:spcPts val="0"/>
              </a:spcBef>
              <a:buNone/>
            </a:pPr>
            <a:r>
              <a:rPr lang="en" sz="1800"/>
              <a:t>CVX code (CVXgen):</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SSE Optimization Algorithm</a:t>
            </a:r>
          </a:p>
        </p:txBody>
      </p:sp>
      <p:sp>
        <p:nvSpPr>
          <p:cNvPr id="272" name="Shape 272"/>
          <p:cNvSpPr txBox="1">
            <a:spLocks noGrp="1"/>
          </p:cNvSpPr>
          <p:nvPr>
            <p:ph type="body" idx="1"/>
          </p:nvPr>
        </p:nvSpPr>
        <p:spPr>
          <a:xfrm>
            <a:off x="311700" y="1152475"/>
            <a:ext cx="3999900" cy="523800"/>
          </a:xfrm>
          <a:prstGeom prst="rect">
            <a:avLst/>
          </a:prstGeom>
        </p:spPr>
        <p:txBody>
          <a:bodyPr lIns="91425" tIns="91425" rIns="91425" bIns="91425" anchor="t" anchorCtr="0">
            <a:noAutofit/>
          </a:bodyPr>
          <a:lstStyle/>
          <a:p>
            <a:pPr lvl="0" rtl="0">
              <a:spcBef>
                <a:spcPts val="0"/>
              </a:spcBef>
              <a:buNone/>
            </a:pPr>
            <a:r>
              <a:rPr lang="en" sz="1800"/>
              <a:t>Mathematical representation:</a:t>
            </a:r>
          </a:p>
        </p:txBody>
      </p:sp>
      <p:sp>
        <p:nvSpPr>
          <p:cNvPr id="273" name="Shape 273"/>
          <p:cNvSpPr txBox="1">
            <a:spLocks noGrp="1"/>
          </p:cNvSpPr>
          <p:nvPr>
            <p:ph type="body" idx="2"/>
          </p:nvPr>
        </p:nvSpPr>
        <p:spPr>
          <a:xfrm>
            <a:off x="4832400" y="1152475"/>
            <a:ext cx="3999900" cy="584100"/>
          </a:xfrm>
          <a:prstGeom prst="rect">
            <a:avLst/>
          </a:prstGeom>
        </p:spPr>
        <p:txBody>
          <a:bodyPr lIns="91425" tIns="91425" rIns="91425" bIns="91425" anchor="t" anchorCtr="0">
            <a:noAutofit/>
          </a:bodyPr>
          <a:lstStyle/>
          <a:p>
            <a:pPr lvl="0" rtl="0">
              <a:spcBef>
                <a:spcPts val="0"/>
              </a:spcBef>
              <a:buNone/>
            </a:pPr>
            <a:r>
              <a:rPr lang="en" sz="1800"/>
              <a:t>CVX code:</a:t>
            </a:r>
          </a:p>
        </p:txBody>
      </p:sp>
      <p:pic>
        <p:nvPicPr>
          <p:cNvPr id="274" name="Shape 274"/>
          <p:cNvPicPr preferRelativeResize="0"/>
          <p:nvPr/>
        </p:nvPicPr>
        <p:blipFill>
          <a:blip r:embed="rId3">
            <a:alphaModFix/>
          </a:blip>
          <a:stretch>
            <a:fillRect/>
          </a:stretch>
        </p:blipFill>
        <p:spPr>
          <a:xfrm>
            <a:off x="311700" y="1643987"/>
            <a:ext cx="3999899" cy="523742"/>
          </a:xfrm>
          <a:prstGeom prst="rect">
            <a:avLst/>
          </a:prstGeom>
          <a:noFill/>
          <a:ln>
            <a:noFill/>
          </a:ln>
        </p:spPr>
      </p:pic>
      <p:pic>
        <p:nvPicPr>
          <p:cNvPr id="275" name="Shape 275"/>
          <p:cNvPicPr preferRelativeResize="0"/>
          <p:nvPr/>
        </p:nvPicPr>
        <p:blipFill>
          <a:blip r:embed="rId4">
            <a:alphaModFix/>
          </a:blip>
          <a:stretch>
            <a:fillRect/>
          </a:stretch>
        </p:blipFill>
        <p:spPr>
          <a:xfrm>
            <a:off x="311700" y="2324806"/>
            <a:ext cx="3999900" cy="1308555"/>
          </a:xfrm>
          <a:prstGeom prst="rect">
            <a:avLst/>
          </a:prstGeom>
          <a:noFill/>
          <a:ln>
            <a:noFill/>
          </a:ln>
        </p:spPr>
      </p:pic>
      <p:pic>
        <p:nvPicPr>
          <p:cNvPr id="276" name="Shape 276"/>
          <p:cNvPicPr preferRelativeResize="0"/>
          <p:nvPr/>
        </p:nvPicPr>
        <p:blipFill>
          <a:blip r:embed="rId5">
            <a:alphaModFix/>
          </a:blip>
          <a:stretch>
            <a:fillRect/>
          </a:stretch>
        </p:blipFill>
        <p:spPr>
          <a:xfrm>
            <a:off x="4935650" y="1643999"/>
            <a:ext cx="3761161" cy="1989374"/>
          </a:xfrm>
          <a:prstGeom prst="rect">
            <a:avLst/>
          </a:prstGeom>
          <a:noFill/>
          <a:ln>
            <a:noFill/>
          </a:ln>
        </p:spPr>
      </p:pic>
      <p:sp>
        <p:nvSpPr>
          <p:cNvPr id="277" name="Shape 277"/>
          <p:cNvSpPr txBox="1">
            <a:spLocks noGrp="1"/>
          </p:cNvSpPr>
          <p:nvPr>
            <p:ph type="body" idx="1"/>
          </p:nvPr>
        </p:nvSpPr>
        <p:spPr>
          <a:xfrm>
            <a:off x="311700" y="3633361"/>
            <a:ext cx="8385000" cy="1412364"/>
          </a:xfrm>
          <a:prstGeom prst="rect">
            <a:avLst/>
          </a:prstGeom>
        </p:spPr>
        <p:txBody>
          <a:bodyPr lIns="91425" tIns="91425" rIns="91425" bIns="91425" anchor="t" anchorCtr="0">
            <a:noAutofit/>
          </a:bodyPr>
          <a:lstStyle/>
          <a:p>
            <a:pPr marL="457200" lvl="0" indent="-342900">
              <a:spcAft>
                <a:spcPts val="0"/>
              </a:spcAft>
              <a:buChar char="-"/>
            </a:pPr>
            <a:r>
              <a:rPr lang="en-US" sz="1800" dirty="0"/>
              <a:t>Hamza </a:t>
            </a:r>
            <a:r>
              <a:rPr lang="en-US" sz="1800" dirty="0" err="1"/>
              <a:t>Fawzi</a:t>
            </a:r>
            <a:r>
              <a:rPr lang="en-US" sz="1800" dirty="0"/>
              <a:t>, Paulo </a:t>
            </a:r>
            <a:r>
              <a:rPr lang="en-US" sz="1800" dirty="0" err="1"/>
              <a:t>Tabuada</a:t>
            </a:r>
            <a:r>
              <a:rPr lang="en-US" sz="1800" dirty="0"/>
              <a:t>, </a:t>
            </a:r>
            <a:r>
              <a:rPr lang="en-US" sz="1800" dirty="0" err="1"/>
              <a:t>Suhas</a:t>
            </a:r>
            <a:r>
              <a:rPr lang="en-US" sz="1800" dirty="0"/>
              <a:t> </a:t>
            </a:r>
            <a:r>
              <a:rPr lang="en-US" sz="1800" dirty="0" err="1" smtClean="0"/>
              <a:t>Diggavi</a:t>
            </a:r>
            <a:r>
              <a:rPr lang="en-US" sz="1800" dirty="0" smtClean="0"/>
              <a:t>, </a:t>
            </a:r>
            <a:r>
              <a:rPr lang="en-US" sz="1800" i="1" dirty="0" smtClean="0"/>
              <a:t>Secure </a:t>
            </a:r>
            <a:r>
              <a:rPr lang="en-US" sz="1800" i="1" dirty="0"/>
              <a:t>estimation and control for cyber-physical systems under adversarial </a:t>
            </a:r>
            <a:r>
              <a:rPr lang="en-US" sz="1800" i="1" dirty="0" smtClean="0"/>
              <a:t>attacks</a:t>
            </a:r>
            <a:endParaRPr lang="en" sz="1800" dirty="0" smtClean="0"/>
          </a:p>
          <a:p>
            <a:pPr marL="457200" lvl="0" indent="-342900" rtl="0">
              <a:spcBef>
                <a:spcPts val="0"/>
              </a:spcBef>
              <a:spcAft>
                <a:spcPts val="0"/>
              </a:spcAft>
              <a:buSzPct val="100000"/>
              <a:buChar char="-"/>
            </a:pPr>
            <a:r>
              <a:rPr lang="en" sz="1800" dirty="0" smtClean="0"/>
              <a:t>Implementing SSE </a:t>
            </a:r>
            <a:r>
              <a:rPr lang="en" sz="1800" dirty="0"/>
              <a:t>algorithm </a:t>
            </a:r>
            <a:r>
              <a:rPr lang="en" sz="1800" dirty="0" smtClean="0"/>
              <a:t>in </a:t>
            </a:r>
            <a:r>
              <a:rPr lang="en" sz="1800" dirty="0"/>
              <a:t>Matlab</a:t>
            </a:r>
          </a:p>
          <a:p>
            <a:pPr marL="457200" lvl="0" indent="-342900" rtl="0">
              <a:spcBef>
                <a:spcPts val="0"/>
              </a:spcBef>
              <a:spcAft>
                <a:spcPts val="0"/>
              </a:spcAft>
              <a:buSzPct val="100000"/>
              <a:buChar char="-"/>
            </a:pPr>
            <a:r>
              <a:rPr lang="en" sz="1800" dirty="0"/>
              <a:t>Working on using CVXgen to generate solver code</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Shape 29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dirty="0" smtClean="0"/>
              <a:t>Hardware: Quadrotor and Control</a:t>
            </a:r>
            <a:endParaRPr lang="en" dirty="0"/>
          </a:p>
        </p:txBody>
      </p:sp>
      <p:pic>
        <p:nvPicPr>
          <p:cNvPr id="295" name="Shape 295"/>
          <p:cNvPicPr preferRelativeResize="0"/>
          <p:nvPr/>
        </p:nvPicPr>
        <p:blipFill>
          <a:blip r:embed="rId3">
            <a:alphaModFix/>
          </a:blip>
          <a:stretch>
            <a:fillRect/>
          </a:stretch>
        </p:blipFill>
        <p:spPr>
          <a:xfrm>
            <a:off x="4045725" y="1384675"/>
            <a:ext cx="2504875" cy="1611715"/>
          </a:xfrm>
          <a:prstGeom prst="rect">
            <a:avLst/>
          </a:prstGeom>
          <a:noFill/>
          <a:ln>
            <a:noFill/>
          </a:ln>
        </p:spPr>
      </p:pic>
      <p:pic>
        <p:nvPicPr>
          <p:cNvPr id="296" name="Shape 296"/>
          <p:cNvPicPr preferRelativeResize="0"/>
          <p:nvPr/>
        </p:nvPicPr>
        <p:blipFill rotWithShape="1">
          <a:blip r:embed="rId4">
            <a:alphaModFix/>
          </a:blip>
          <a:srcRect t="24091" b="16260"/>
          <a:stretch/>
        </p:blipFill>
        <p:spPr>
          <a:xfrm>
            <a:off x="4045728" y="2920167"/>
            <a:ext cx="2504862" cy="1606607"/>
          </a:xfrm>
          <a:prstGeom prst="rect">
            <a:avLst/>
          </a:prstGeom>
          <a:noFill/>
          <a:ln>
            <a:noFill/>
          </a:ln>
        </p:spPr>
      </p:pic>
      <p:sp>
        <p:nvSpPr>
          <p:cNvPr id="297" name="Shape 297"/>
          <p:cNvSpPr txBox="1">
            <a:spLocks noGrp="1"/>
          </p:cNvSpPr>
          <p:nvPr>
            <p:ph type="body" idx="1"/>
          </p:nvPr>
        </p:nvSpPr>
        <p:spPr>
          <a:xfrm>
            <a:off x="354850" y="1208775"/>
            <a:ext cx="2753400" cy="3318000"/>
          </a:xfrm>
          <a:prstGeom prst="rect">
            <a:avLst/>
          </a:prstGeom>
        </p:spPr>
        <p:txBody>
          <a:bodyPr lIns="91425" tIns="91425" rIns="91425" bIns="91425" anchor="t" anchorCtr="0">
            <a:noAutofit/>
          </a:bodyPr>
          <a:lstStyle/>
          <a:p>
            <a:pPr lvl="0" rtl="0">
              <a:spcBef>
                <a:spcPts val="0"/>
              </a:spcBef>
              <a:spcAft>
                <a:spcPts val="0"/>
              </a:spcAft>
              <a:buNone/>
            </a:pPr>
            <a:r>
              <a:rPr lang="en" sz="2400" dirty="0"/>
              <a:t>Onboard computer</a:t>
            </a:r>
          </a:p>
          <a:p>
            <a:pPr marL="457200" lvl="0" indent="-342900" rtl="0">
              <a:spcBef>
                <a:spcPts val="0"/>
              </a:spcBef>
              <a:buSzPct val="100000"/>
              <a:buChar char="-"/>
            </a:pPr>
            <a:r>
              <a:rPr lang="en" sz="1800" dirty="0"/>
              <a:t>Jetson TK1 board</a:t>
            </a:r>
          </a:p>
          <a:p>
            <a:pPr lvl="0" algn="l" rtl="0">
              <a:spcBef>
                <a:spcPts val="0"/>
              </a:spcBef>
              <a:spcAft>
                <a:spcPts val="0"/>
              </a:spcAft>
              <a:buNone/>
            </a:pPr>
            <a:r>
              <a:rPr lang="en" sz="2400" dirty="0"/>
              <a:t>Flight controller</a:t>
            </a:r>
          </a:p>
          <a:p>
            <a:pPr marL="457200" lvl="0" indent="-342900" algn="l" rtl="0">
              <a:spcBef>
                <a:spcPts val="0"/>
              </a:spcBef>
              <a:buSzPct val="100000"/>
              <a:buChar char="-"/>
            </a:pPr>
            <a:r>
              <a:rPr lang="en" sz="1800" dirty="0"/>
              <a:t>3DR Pixhawk</a:t>
            </a:r>
          </a:p>
          <a:p>
            <a:pPr lvl="0" algn="l" rtl="0">
              <a:spcBef>
                <a:spcPts val="0"/>
              </a:spcBef>
              <a:spcAft>
                <a:spcPts val="0"/>
              </a:spcAft>
              <a:buNone/>
            </a:pPr>
            <a:r>
              <a:rPr lang="en" sz="2400" dirty="0"/>
              <a:t>Quadrotor frame</a:t>
            </a:r>
          </a:p>
          <a:p>
            <a:pPr marL="457200" lvl="0" indent="-342900" rtl="0">
              <a:spcBef>
                <a:spcPts val="0"/>
              </a:spcBef>
              <a:spcAft>
                <a:spcPts val="0"/>
              </a:spcAft>
              <a:buSzPct val="100000"/>
              <a:buChar char="-"/>
            </a:pPr>
            <a:r>
              <a:rPr lang="en" sz="1800" dirty="0"/>
              <a:t>QAV400</a:t>
            </a:r>
          </a:p>
          <a:p>
            <a:pPr marL="457200" lvl="0" indent="-342900" rtl="0">
              <a:spcBef>
                <a:spcPts val="0"/>
              </a:spcBef>
              <a:spcAft>
                <a:spcPts val="0"/>
              </a:spcAft>
              <a:buSzPct val="100000"/>
              <a:buChar char="-"/>
            </a:pPr>
            <a:r>
              <a:rPr lang="en" sz="1800" dirty="0"/>
              <a:t>Lightweight</a:t>
            </a:r>
          </a:p>
          <a:p>
            <a:pPr marL="457200" lvl="0" indent="-342900" rtl="0">
              <a:spcBef>
                <a:spcPts val="0"/>
              </a:spcBef>
              <a:spcAft>
                <a:spcPts val="0"/>
              </a:spcAft>
              <a:buSzPct val="100000"/>
              <a:buChar char="-"/>
            </a:pPr>
            <a:r>
              <a:rPr lang="en" sz="1800" dirty="0"/>
              <a:t>Easily customizable</a:t>
            </a:r>
          </a:p>
          <a:p>
            <a:pPr lvl="0" rtl="0">
              <a:spcBef>
                <a:spcPts val="0"/>
              </a:spcBef>
              <a:buNone/>
            </a:pPr>
            <a:endParaRPr sz="1800" dirty="0"/>
          </a:p>
        </p:txBody>
      </p:sp>
      <p:pic>
        <p:nvPicPr>
          <p:cNvPr id="298" name="Shape 298"/>
          <p:cNvPicPr preferRelativeResize="0"/>
          <p:nvPr/>
        </p:nvPicPr>
        <p:blipFill rotWithShape="1">
          <a:blip r:embed="rId5">
            <a:alphaModFix/>
          </a:blip>
          <a:srcRect l="17537" r="15294"/>
          <a:stretch/>
        </p:blipFill>
        <p:spPr>
          <a:xfrm>
            <a:off x="6550575" y="1384675"/>
            <a:ext cx="1956425" cy="3142100"/>
          </a:xfrm>
          <a:prstGeom prst="rect">
            <a:avLst/>
          </a:prstGeom>
          <a:noFill/>
          <a:ln>
            <a:noFill/>
          </a:ln>
        </p:spPr>
      </p:pic>
      <p:sp>
        <p:nvSpPr>
          <p:cNvPr id="299" name="Shape 299"/>
          <p:cNvSpPr txBox="1"/>
          <p:nvPr/>
        </p:nvSpPr>
        <p:spPr>
          <a:xfrm>
            <a:off x="5172225" y="4889400"/>
            <a:ext cx="3404400" cy="254100"/>
          </a:xfrm>
          <a:prstGeom prst="rect">
            <a:avLst/>
          </a:prstGeom>
          <a:noFill/>
          <a:ln>
            <a:noFill/>
          </a:ln>
        </p:spPr>
        <p:txBody>
          <a:bodyPr lIns="91425" tIns="91425" rIns="91425" bIns="91425" anchor="ctr" anchorCtr="0">
            <a:noAutofit/>
          </a:bodyPr>
          <a:lstStyle/>
          <a:p>
            <a:pPr lvl="0" rtl="0">
              <a:spcBef>
                <a:spcPts val="0"/>
              </a:spcBef>
              <a:buNone/>
            </a:pPr>
            <a:r>
              <a:rPr lang="en" sz="1200">
                <a:solidFill>
                  <a:schemeClr val="accent3"/>
                </a:solidFill>
                <a:latin typeface="Average"/>
                <a:ea typeface="Average"/>
                <a:cs typeface="Average"/>
                <a:sym typeface="Average"/>
              </a:rPr>
              <a:t>http://www.hover-bike.com/MA/product/pixhawk/</a:t>
            </a:r>
          </a:p>
        </p:txBody>
      </p:sp>
      <p:sp>
        <p:nvSpPr>
          <p:cNvPr id="300" name="Shape 300"/>
          <p:cNvSpPr txBox="1"/>
          <p:nvPr/>
        </p:nvSpPr>
        <p:spPr>
          <a:xfrm>
            <a:off x="0" y="4889400"/>
            <a:ext cx="5945400" cy="254100"/>
          </a:xfrm>
          <a:prstGeom prst="rect">
            <a:avLst/>
          </a:prstGeom>
          <a:noFill/>
          <a:ln>
            <a:noFill/>
          </a:ln>
        </p:spPr>
        <p:txBody>
          <a:bodyPr lIns="91425" tIns="91425" rIns="91425" bIns="91425" anchor="ctr" anchorCtr="0">
            <a:noAutofit/>
          </a:bodyPr>
          <a:lstStyle/>
          <a:p>
            <a:pPr lvl="0" rtl="0">
              <a:spcBef>
                <a:spcPts val="0"/>
              </a:spcBef>
              <a:buNone/>
            </a:pPr>
            <a:r>
              <a:rPr lang="en" sz="1200">
                <a:solidFill>
                  <a:schemeClr val="accent3"/>
                </a:solidFill>
                <a:latin typeface="Average"/>
                <a:ea typeface="Average"/>
                <a:cs typeface="Average"/>
                <a:sym typeface="Average"/>
              </a:rPr>
              <a:t>http://www.desertaircraft.com.au/shop/qav400-fpv-quadcopter-frame-arf.html</a:t>
            </a:r>
          </a:p>
        </p:txBody>
      </p:sp>
      <p:sp>
        <p:nvSpPr>
          <p:cNvPr id="301" name="Shape 301"/>
          <p:cNvSpPr txBox="1"/>
          <p:nvPr/>
        </p:nvSpPr>
        <p:spPr>
          <a:xfrm>
            <a:off x="0" y="4644900"/>
            <a:ext cx="4267800" cy="320700"/>
          </a:xfrm>
          <a:prstGeom prst="rect">
            <a:avLst/>
          </a:prstGeom>
          <a:noFill/>
          <a:ln>
            <a:noFill/>
          </a:ln>
        </p:spPr>
        <p:txBody>
          <a:bodyPr lIns="91425" tIns="91425" rIns="91425" bIns="91425" anchor="ctr" anchorCtr="0">
            <a:noAutofit/>
          </a:bodyPr>
          <a:lstStyle/>
          <a:p>
            <a:pPr lvl="0" rtl="0">
              <a:spcBef>
                <a:spcPts val="0"/>
              </a:spcBef>
              <a:buNone/>
            </a:pPr>
            <a:r>
              <a:rPr lang="en" sz="1200">
                <a:solidFill>
                  <a:schemeClr val="accent3"/>
                </a:solidFill>
                <a:latin typeface="Average"/>
                <a:ea typeface="Average"/>
                <a:cs typeface="Average"/>
                <a:sym typeface="Average"/>
              </a:rPr>
              <a:t>http://www.nvidia.com/object/jetson-tk1-embedded-dev-kit.html</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dirty="0" smtClean="0"/>
              <a:t>Hardware: Sensors</a:t>
            </a:r>
            <a:endParaRPr lang="en" dirty="0"/>
          </a:p>
        </p:txBody>
      </p:sp>
      <p:sp>
        <p:nvSpPr>
          <p:cNvPr id="11" name="Shape 297"/>
          <p:cNvSpPr txBox="1">
            <a:spLocks noGrp="1"/>
          </p:cNvSpPr>
          <p:nvPr>
            <p:ph type="body" idx="1"/>
          </p:nvPr>
        </p:nvSpPr>
        <p:spPr>
          <a:xfrm>
            <a:off x="354849" y="1208775"/>
            <a:ext cx="5048424" cy="3318000"/>
          </a:xfrm>
          <a:prstGeom prst="rect">
            <a:avLst/>
          </a:prstGeom>
        </p:spPr>
        <p:txBody>
          <a:bodyPr lIns="91425" tIns="91425" rIns="91425" bIns="91425" anchor="t" anchorCtr="0">
            <a:noAutofit/>
          </a:bodyPr>
          <a:lstStyle/>
          <a:p>
            <a:pPr lvl="0" rtl="0">
              <a:spcBef>
                <a:spcPts val="0"/>
              </a:spcBef>
              <a:spcAft>
                <a:spcPts val="0"/>
              </a:spcAft>
              <a:buNone/>
            </a:pPr>
            <a:r>
              <a:rPr lang="en" sz="2400" dirty="0" smtClean="0"/>
              <a:t>3-DOF Position/Velocity</a:t>
            </a:r>
          </a:p>
          <a:p>
            <a:pPr marL="457200" lvl="0" indent="-342900" rtl="0">
              <a:spcBef>
                <a:spcPts val="0"/>
              </a:spcBef>
              <a:spcAft>
                <a:spcPts val="0"/>
              </a:spcAft>
              <a:buSzPct val="100000"/>
              <a:buChar char="-"/>
            </a:pPr>
            <a:r>
              <a:rPr lang="en" sz="1800" dirty="0" smtClean="0">
                <a:solidFill>
                  <a:srgbClr val="D9D9D9"/>
                </a:solidFill>
              </a:rPr>
              <a:t>Accelerometers</a:t>
            </a:r>
          </a:p>
          <a:p>
            <a:pPr marL="457200" lvl="0" indent="-342900" rtl="0">
              <a:spcBef>
                <a:spcPts val="0"/>
              </a:spcBef>
              <a:spcAft>
                <a:spcPts val="0"/>
              </a:spcAft>
              <a:buSzPct val="100000"/>
              <a:buChar char="-"/>
            </a:pPr>
            <a:r>
              <a:rPr lang="en" sz="1800" dirty="0" smtClean="0">
                <a:solidFill>
                  <a:srgbClr val="D9D9D9"/>
                </a:solidFill>
              </a:rPr>
              <a:t>Laser Range Finder</a:t>
            </a:r>
          </a:p>
          <a:p>
            <a:pPr marL="457200" lvl="0" indent="-342900" rtl="0">
              <a:spcBef>
                <a:spcPts val="0"/>
              </a:spcBef>
              <a:buSzPct val="100000"/>
              <a:buChar char="-"/>
            </a:pPr>
            <a:r>
              <a:rPr lang="en" sz="1800" dirty="0" smtClean="0">
                <a:solidFill>
                  <a:srgbClr val="D9D9D9"/>
                </a:solidFill>
              </a:rPr>
              <a:t>OptiTrack vision system</a:t>
            </a:r>
            <a:endParaRPr lang="en" sz="1800" dirty="0">
              <a:solidFill>
                <a:srgbClr val="D9D9D9"/>
              </a:solidFill>
            </a:endParaRPr>
          </a:p>
          <a:p>
            <a:pPr lvl="0" algn="l" rtl="0">
              <a:spcBef>
                <a:spcPts val="0"/>
              </a:spcBef>
              <a:spcAft>
                <a:spcPts val="0"/>
              </a:spcAft>
              <a:buNone/>
            </a:pPr>
            <a:r>
              <a:rPr lang="en" sz="2400" dirty="0" smtClean="0"/>
              <a:t>3-DOF Orientation/Angular Velocity</a:t>
            </a:r>
            <a:endParaRPr lang="en" sz="2400" dirty="0"/>
          </a:p>
          <a:p>
            <a:pPr marL="457200" lvl="0" indent="-342900" algn="l" rtl="0">
              <a:spcBef>
                <a:spcPts val="0"/>
              </a:spcBef>
              <a:spcAft>
                <a:spcPts val="0"/>
              </a:spcAft>
              <a:buSzPct val="100000"/>
              <a:buChar char="-"/>
            </a:pPr>
            <a:r>
              <a:rPr lang="en" sz="1800" dirty="0" smtClean="0"/>
              <a:t>Compass</a:t>
            </a:r>
          </a:p>
          <a:p>
            <a:pPr marL="457200" lvl="0" indent="-342900" algn="l" rtl="0">
              <a:spcBef>
                <a:spcPts val="0"/>
              </a:spcBef>
              <a:buSzPct val="100000"/>
              <a:buChar char="-"/>
            </a:pPr>
            <a:r>
              <a:rPr lang="en" sz="1800" dirty="0" smtClean="0"/>
              <a:t>Gyroscopes</a:t>
            </a:r>
            <a:endParaRPr lang="en" sz="1800"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dirty="0" smtClean="0"/>
              <a:t>Hardware: Sensors</a:t>
            </a:r>
            <a:endParaRPr lang="en" dirty="0"/>
          </a:p>
        </p:txBody>
      </p:sp>
      <p:sp>
        <p:nvSpPr>
          <p:cNvPr id="11" name="Shape 297"/>
          <p:cNvSpPr txBox="1">
            <a:spLocks noGrp="1"/>
          </p:cNvSpPr>
          <p:nvPr>
            <p:ph type="body" idx="1"/>
          </p:nvPr>
        </p:nvSpPr>
        <p:spPr>
          <a:xfrm>
            <a:off x="354849" y="1208775"/>
            <a:ext cx="5048424" cy="3318000"/>
          </a:xfrm>
          <a:prstGeom prst="rect">
            <a:avLst/>
          </a:prstGeom>
        </p:spPr>
        <p:txBody>
          <a:bodyPr lIns="91425" tIns="91425" rIns="91425" bIns="91425" anchor="t" anchorCtr="0">
            <a:noAutofit/>
          </a:bodyPr>
          <a:lstStyle/>
          <a:p>
            <a:pPr lvl="0" rtl="0">
              <a:spcBef>
                <a:spcPts val="0"/>
              </a:spcBef>
              <a:spcAft>
                <a:spcPts val="0"/>
              </a:spcAft>
              <a:buNone/>
            </a:pPr>
            <a:r>
              <a:rPr lang="en" sz="2400" dirty="0" smtClean="0"/>
              <a:t>3-DOF Position/Velocity</a:t>
            </a:r>
          </a:p>
          <a:p>
            <a:pPr marL="457200" lvl="0" indent="-342900" rtl="0">
              <a:spcBef>
                <a:spcPts val="0"/>
              </a:spcBef>
              <a:spcAft>
                <a:spcPts val="0"/>
              </a:spcAft>
              <a:buSzPct val="100000"/>
              <a:buChar char="-"/>
            </a:pPr>
            <a:r>
              <a:rPr lang="en" sz="1800" b="1" dirty="0" smtClean="0">
                <a:solidFill>
                  <a:srgbClr val="F1C232"/>
                </a:solidFill>
              </a:rPr>
              <a:t>Accelerometers</a:t>
            </a:r>
          </a:p>
          <a:p>
            <a:pPr marL="457200" lvl="0" indent="-342900" rtl="0">
              <a:spcBef>
                <a:spcPts val="0"/>
              </a:spcBef>
              <a:spcAft>
                <a:spcPts val="0"/>
              </a:spcAft>
              <a:buSzPct val="100000"/>
              <a:buChar char="-"/>
            </a:pPr>
            <a:r>
              <a:rPr lang="en" sz="1800" dirty="0" smtClean="0">
                <a:solidFill>
                  <a:srgbClr val="D9D9D9"/>
                </a:solidFill>
              </a:rPr>
              <a:t>Laser Range Finder</a:t>
            </a:r>
          </a:p>
          <a:p>
            <a:pPr marL="457200" lvl="0" indent="-342900" rtl="0">
              <a:spcBef>
                <a:spcPts val="0"/>
              </a:spcBef>
              <a:buSzPct val="100000"/>
              <a:buChar char="-"/>
            </a:pPr>
            <a:r>
              <a:rPr lang="en" sz="1800" dirty="0" smtClean="0"/>
              <a:t>OptiTrack vision system</a:t>
            </a:r>
            <a:endParaRPr lang="en" sz="1800" dirty="0"/>
          </a:p>
          <a:p>
            <a:pPr lvl="0" algn="l" rtl="0">
              <a:spcBef>
                <a:spcPts val="0"/>
              </a:spcBef>
              <a:spcAft>
                <a:spcPts val="0"/>
              </a:spcAft>
              <a:buNone/>
            </a:pPr>
            <a:r>
              <a:rPr lang="en" sz="2400" dirty="0" smtClean="0"/>
              <a:t>3-DOF Orientation/Angular Velocity</a:t>
            </a:r>
            <a:endParaRPr lang="en" sz="2400" dirty="0"/>
          </a:p>
          <a:p>
            <a:pPr marL="457200" lvl="0" indent="-342900" algn="l" rtl="0">
              <a:spcBef>
                <a:spcPts val="0"/>
              </a:spcBef>
              <a:spcAft>
                <a:spcPts val="0"/>
              </a:spcAft>
              <a:buSzPct val="100000"/>
              <a:buChar char="-"/>
            </a:pPr>
            <a:r>
              <a:rPr lang="en" sz="1800" dirty="0" smtClean="0"/>
              <a:t>Compass</a:t>
            </a:r>
          </a:p>
          <a:p>
            <a:pPr marL="457200" lvl="0" indent="-342900" algn="l" rtl="0">
              <a:spcBef>
                <a:spcPts val="0"/>
              </a:spcBef>
              <a:buSzPct val="100000"/>
              <a:buChar char="-"/>
            </a:pPr>
            <a:r>
              <a:rPr lang="en" sz="1800" b="1" dirty="0" smtClean="0">
                <a:solidFill>
                  <a:srgbClr val="F1C232"/>
                </a:solidFill>
              </a:rPr>
              <a:t>Gyroscopes</a:t>
            </a:r>
            <a:endParaRPr lang="en" sz="1800" b="1" dirty="0">
              <a:solidFill>
                <a:srgbClr val="F1C232"/>
              </a:solidFill>
            </a:endParaRPr>
          </a:p>
        </p:txBody>
      </p:sp>
      <p:pic>
        <p:nvPicPr>
          <p:cNvPr id="10" name="Shape 286"/>
          <p:cNvPicPr preferRelativeResize="0"/>
          <p:nvPr/>
        </p:nvPicPr>
        <p:blipFill>
          <a:blip r:embed="rId3">
            <a:alphaModFix/>
          </a:blip>
          <a:stretch>
            <a:fillRect/>
          </a:stretch>
        </p:blipFill>
        <p:spPr>
          <a:xfrm>
            <a:off x="6516450" y="231063"/>
            <a:ext cx="1391626" cy="1391623"/>
          </a:xfrm>
          <a:prstGeom prst="rect">
            <a:avLst/>
          </a:prstGeom>
          <a:noFill/>
          <a:ln>
            <a:noFill/>
          </a:ln>
        </p:spPr>
      </p:pic>
      <p:sp>
        <p:nvSpPr>
          <p:cNvPr id="18" name="Shape 289"/>
          <p:cNvSpPr txBox="1"/>
          <p:nvPr/>
        </p:nvSpPr>
        <p:spPr>
          <a:xfrm>
            <a:off x="5585400" y="1622689"/>
            <a:ext cx="3246900" cy="417000"/>
          </a:xfrm>
          <a:prstGeom prst="rect">
            <a:avLst/>
          </a:prstGeom>
          <a:noFill/>
          <a:ln>
            <a:noFill/>
          </a:ln>
        </p:spPr>
        <p:txBody>
          <a:bodyPr lIns="91425" tIns="91425" rIns="91425" bIns="91425" anchor="t" anchorCtr="0">
            <a:noAutofit/>
          </a:bodyPr>
          <a:lstStyle/>
          <a:p>
            <a:pPr lvl="0" rtl="0">
              <a:spcBef>
                <a:spcPts val="0"/>
              </a:spcBef>
              <a:buNone/>
            </a:pPr>
            <a:r>
              <a:rPr lang="en">
                <a:solidFill>
                  <a:schemeClr val="accent3"/>
                </a:solidFill>
                <a:latin typeface="Average"/>
                <a:ea typeface="Average"/>
                <a:cs typeface="Average"/>
                <a:sym typeface="Average"/>
              </a:rPr>
              <a:t>IMU (3 accelerometers &amp; 3 gyroscopes)</a:t>
            </a:r>
          </a:p>
        </p:txBody>
      </p:sp>
      <p:pic>
        <p:nvPicPr>
          <p:cNvPr id="19" name="Shape 214"/>
          <p:cNvPicPr preferRelativeResize="0">
            <a:picLocks noChangeAspect="1"/>
          </p:cNvPicPr>
          <p:nvPr/>
        </p:nvPicPr>
        <p:blipFill>
          <a:blip r:embed="rId4">
            <a:alphaModFix/>
          </a:blip>
          <a:stretch>
            <a:fillRect/>
          </a:stretch>
        </p:blipFill>
        <p:spPr>
          <a:xfrm>
            <a:off x="5809065" y="2139092"/>
            <a:ext cx="2776795" cy="2788366"/>
          </a:xfrm>
          <a:prstGeom prst="rect">
            <a:avLst/>
          </a:prstGeom>
          <a:noFill/>
          <a:ln>
            <a:noFill/>
          </a:ln>
        </p:spPr>
      </p:pic>
    </p:spTree>
    <p:extLst>
      <p:ext uri="{BB962C8B-B14F-4D97-AF65-F5344CB8AC3E}">
        <p14:creationId xmlns:p14="http://schemas.microsoft.com/office/powerpoint/2010/main" val="28211592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dirty="0" smtClean="0"/>
              <a:t>Hardware: Sensors</a:t>
            </a:r>
            <a:endParaRPr lang="en" dirty="0"/>
          </a:p>
        </p:txBody>
      </p:sp>
      <p:sp>
        <p:nvSpPr>
          <p:cNvPr id="11" name="Shape 297"/>
          <p:cNvSpPr txBox="1">
            <a:spLocks noGrp="1"/>
          </p:cNvSpPr>
          <p:nvPr>
            <p:ph type="body" idx="1"/>
          </p:nvPr>
        </p:nvSpPr>
        <p:spPr>
          <a:xfrm>
            <a:off x="354849" y="1208775"/>
            <a:ext cx="5048424" cy="3318000"/>
          </a:xfrm>
          <a:prstGeom prst="rect">
            <a:avLst/>
          </a:prstGeom>
        </p:spPr>
        <p:txBody>
          <a:bodyPr lIns="91425" tIns="91425" rIns="91425" bIns="91425" anchor="t" anchorCtr="0">
            <a:noAutofit/>
          </a:bodyPr>
          <a:lstStyle/>
          <a:p>
            <a:pPr lvl="0" rtl="0">
              <a:spcBef>
                <a:spcPts val="0"/>
              </a:spcBef>
              <a:spcAft>
                <a:spcPts val="0"/>
              </a:spcAft>
              <a:buNone/>
            </a:pPr>
            <a:r>
              <a:rPr lang="en" sz="2400" dirty="0" smtClean="0"/>
              <a:t>3-DOF Position/Velocity</a:t>
            </a:r>
          </a:p>
          <a:p>
            <a:pPr marL="457200" lvl="0" indent="-342900" rtl="0">
              <a:spcBef>
                <a:spcPts val="0"/>
              </a:spcBef>
              <a:spcAft>
                <a:spcPts val="0"/>
              </a:spcAft>
              <a:buSzPct val="100000"/>
              <a:buChar char="-"/>
            </a:pPr>
            <a:r>
              <a:rPr lang="en" sz="1800" dirty="0" smtClean="0"/>
              <a:t>Accelerometers</a:t>
            </a:r>
          </a:p>
          <a:p>
            <a:pPr marL="457200" lvl="0" indent="-342900" rtl="0">
              <a:spcBef>
                <a:spcPts val="0"/>
              </a:spcBef>
              <a:spcAft>
                <a:spcPts val="0"/>
              </a:spcAft>
              <a:buSzPct val="100000"/>
              <a:buChar char="-"/>
            </a:pPr>
            <a:r>
              <a:rPr lang="en" sz="1800" b="1" dirty="0" smtClean="0">
                <a:solidFill>
                  <a:srgbClr val="F1C232"/>
                </a:solidFill>
              </a:rPr>
              <a:t>Laser Range Finder</a:t>
            </a:r>
          </a:p>
          <a:p>
            <a:pPr marL="457200" lvl="0" indent="-342900" rtl="0">
              <a:spcBef>
                <a:spcPts val="0"/>
              </a:spcBef>
              <a:buSzPct val="100000"/>
              <a:buChar char="-"/>
            </a:pPr>
            <a:r>
              <a:rPr lang="en" sz="1800" dirty="0" smtClean="0"/>
              <a:t>OptiTrack vision system</a:t>
            </a:r>
            <a:endParaRPr lang="en" sz="1800" dirty="0"/>
          </a:p>
          <a:p>
            <a:pPr lvl="0" algn="l" rtl="0">
              <a:spcBef>
                <a:spcPts val="0"/>
              </a:spcBef>
              <a:spcAft>
                <a:spcPts val="0"/>
              </a:spcAft>
              <a:buNone/>
            </a:pPr>
            <a:r>
              <a:rPr lang="en" sz="2400" dirty="0" smtClean="0"/>
              <a:t>3-DOF Orientation/Angular Velocity</a:t>
            </a:r>
            <a:endParaRPr lang="en" sz="2400" dirty="0"/>
          </a:p>
          <a:p>
            <a:pPr marL="457200" lvl="0" indent="-342900" algn="l" rtl="0">
              <a:spcBef>
                <a:spcPts val="0"/>
              </a:spcBef>
              <a:spcAft>
                <a:spcPts val="0"/>
              </a:spcAft>
              <a:buSzPct val="100000"/>
              <a:buChar char="-"/>
            </a:pPr>
            <a:r>
              <a:rPr lang="en" sz="1800" dirty="0" smtClean="0"/>
              <a:t>Compass</a:t>
            </a:r>
          </a:p>
          <a:p>
            <a:pPr marL="457200" lvl="0" indent="-342900" algn="l" rtl="0">
              <a:spcBef>
                <a:spcPts val="0"/>
              </a:spcBef>
              <a:buSzPct val="100000"/>
              <a:buChar char="-"/>
            </a:pPr>
            <a:r>
              <a:rPr lang="en" sz="1800" dirty="0" smtClean="0"/>
              <a:t>Gyroscopes</a:t>
            </a:r>
            <a:endParaRPr lang="en" sz="1800" dirty="0"/>
          </a:p>
        </p:txBody>
      </p:sp>
      <p:pic>
        <p:nvPicPr>
          <p:cNvPr id="12" name="Shape 284"/>
          <p:cNvPicPr preferRelativeResize="0"/>
          <p:nvPr/>
        </p:nvPicPr>
        <p:blipFill rotWithShape="1">
          <a:blip r:embed="rId3">
            <a:alphaModFix/>
          </a:blip>
          <a:srcRect t="10905"/>
          <a:stretch/>
        </p:blipFill>
        <p:spPr>
          <a:xfrm>
            <a:off x="4259276" y="993628"/>
            <a:ext cx="1561873" cy="1391623"/>
          </a:xfrm>
          <a:prstGeom prst="rect">
            <a:avLst/>
          </a:prstGeom>
          <a:noFill/>
          <a:ln>
            <a:noFill/>
          </a:ln>
        </p:spPr>
      </p:pic>
      <p:sp>
        <p:nvSpPr>
          <p:cNvPr id="13" name="Shape 287"/>
          <p:cNvSpPr txBox="1"/>
          <p:nvPr/>
        </p:nvSpPr>
        <p:spPr>
          <a:xfrm>
            <a:off x="4259276" y="2369931"/>
            <a:ext cx="1657463" cy="417000"/>
          </a:xfrm>
          <a:prstGeom prst="rect">
            <a:avLst/>
          </a:prstGeom>
          <a:noFill/>
          <a:ln>
            <a:noFill/>
          </a:ln>
        </p:spPr>
        <p:txBody>
          <a:bodyPr lIns="91425" tIns="91425" rIns="91425" bIns="91425" anchor="t" anchorCtr="0">
            <a:noAutofit/>
          </a:bodyPr>
          <a:lstStyle/>
          <a:p>
            <a:pPr lvl="0">
              <a:spcBef>
                <a:spcPts val="0"/>
              </a:spcBef>
              <a:buNone/>
            </a:pPr>
            <a:r>
              <a:rPr lang="en" dirty="0">
                <a:solidFill>
                  <a:schemeClr val="accent3"/>
                </a:solidFill>
                <a:latin typeface="Average"/>
                <a:ea typeface="Average"/>
                <a:cs typeface="Average"/>
                <a:sym typeface="Average"/>
              </a:rPr>
              <a:t>Laser </a:t>
            </a:r>
            <a:r>
              <a:rPr lang="en" dirty="0" smtClean="0">
                <a:solidFill>
                  <a:schemeClr val="accent3"/>
                </a:solidFill>
                <a:latin typeface="Average"/>
                <a:ea typeface="Average"/>
                <a:cs typeface="Average"/>
                <a:sym typeface="Average"/>
              </a:rPr>
              <a:t>Range Finder</a:t>
            </a:r>
            <a:endParaRPr lang="en" dirty="0">
              <a:solidFill>
                <a:schemeClr val="accent3"/>
              </a:solidFill>
              <a:latin typeface="Average"/>
              <a:ea typeface="Average"/>
              <a:cs typeface="Average"/>
              <a:sym typeface="Average"/>
            </a:endParaRPr>
          </a:p>
        </p:txBody>
      </p:sp>
      <p:pic>
        <p:nvPicPr>
          <p:cNvPr id="14" name="Picture 2" descr="Image result for quadrot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5921" y="1208775"/>
            <a:ext cx="1416525" cy="98356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p:cNvCxnSpPr/>
          <p:nvPr/>
        </p:nvCxnSpPr>
        <p:spPr>
          <a:xfrm>
            <a:off x="5225143" y="4623700"/>
            <a:ext cx="3516430" cy="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4" idx="2"/>
          </p:cNvCxnSpPr>
          <p:nvPr/>
        </p:nvCxnSpPr>
        <p:spPr>
          <a:xfrm>
            <a:off x="6894184" y="2192342"/>
            <a:ext cx="14664" cy="2431358"/>
          </a:xfrm>
          <a:prstGeom prst="line">
            <a:avLst/>
          </a:prstGeom>
          <a:ln w="571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184570" y="2786931"/>
            <a:ext cx="1080657" cy="369332"/>
          </a:xfrm>
          <a:prstGeom prst="rect">
            <a:avLst/>
          </a:prstGeom>
          <a:noFill/>
        </p:spPr>
        <p:txBody>
          <a:bodyPr wrap="square" rtlCol="0">
            <a:spAutoFit/>
          </a:bodyPr>
          <a:lstStyle/>
          <a:p>
            <a:r>
              <a:rPr lang="en-US" sz="1800" dirty="0" smtClean="0">
                <a:solidFill>
                  <a:srgbClr val="D9D9D9"/>
                </a:solidFill>
                <a:latin typeface="Average" panose="020B0604020202020204" charset="0"/>
              </a:rPr>
              <a:t>Height </a:t>
            </a:r>
            <a:r>
              <a:rPr lang="en-US" sz="1800" i="1" dirty="0" smtClean="0">
                <a:solidFill>
                  <a:srgbClr val="D9D9D9"/>
                </a:solidFill>
                <a:latin typeface="Average" panose="020B0604020202020204" charset="0"/>
              </a:rPr>
              <a:t>z</a:t>
            </a:r>
            <a:endParaRPr lang="en-US" sz="1800" dirty="0">
              <a:solidFill>
                <a:srgbClr val="D9D9D9"/>
              </a:solidFill>
              <a:latin typeface="Average" panose="020B0604020202020204" charset="0"/>
            </a:endParaRPr>
          </a:p>
        </p:txBody>
      </p:sp>
    </p:spTree>
    <p:extLst>
      <p:ext uri="{BB962C8B-B14F-4D97-AF65-F5344CB8AC3E}">
        <p14:creationId xmlns:p14="http://schemas.microsoft.com/office/powerpoint/2010/main" val="26193338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dirty="0"/>
              <a:t>Overview</a:t>
            </a:r>
          </a:p>
        </p:txBody>
      </p:sp>
      <p:pic>
        <p:nvPicPr>
          <p:cNvPr id="113" name="Shape 113"/>
          <p:cNvPicPr preferRelativeResize="0"/>
          <p:nvPr/>
        </p:nvPicPr>
        <p:blipFill>
          <a:blip r:embed="rId3">
            <a:alphaModFix/>
          </a:blip>
          <a:stretch>
            <a:fillRect/>
          </a:stretch>
        </p:blipFill>
        <p:spPr>
          <a:xfrm>
            <a:off x="5269199" y="1227125"/>
            <a:ext cx="3106724" cy="2397350"/>
          </a:xfrm>
          <a:prstGeom prst="rect">
            <a:avLst/>
          </a:prstGeom>
          <a:noFill/>
          <a:ln>
            <a:noFill/>
          </a:ln>
        </p:spPr>
      </p:pic>
      <p:sp>
        <p:nvSpPr>
          <p:cNvPr id="114" name="Shape 114"/>
          <p:cNvSpPr txBox="1"/>
          <p:nvPr/>
        </p:nvSpPr>
        <p:spPr>
          <a:xfrm>
            <a:off x="6234000" y="4704550"/>
            <a:ext cx="2910000" cy="429300"/>
          </a:xfrm>
          <a:prstGeom prst="rect">
            <a:avLst/>
          </a:prstGeom>
          <a:noFill/>
          <a:ln>
            <a:noFill/>
          </a:ln>
        </p:spPr>
        <p:txBody>
          <a:bodyPr lIns="91425" tIns="91425" rIns="91425" bIns="91425" anchor="ctr" anchorCtr="0">
            <a:noAutofit/>
          </a:bodyPr>
          <a:lstStyle/>
          <a:p>
            <a:pPr lvl="0" rtl="0">
              <a:spcBef>
                <a:spcPts val="0"/>
              </a:spcBef>
              <a:buNone/>
            </a:pPr>
            <a:r>
              <a:rPr lang="en" sz="1200">
                <a:solidFill>
                  <a:srgbClr val="FFFFFF"/>
                </a:solidFill>
                <a:latin typeface="Average"/>
                <a:ea typeface="Average"/>
                <a:cs typeface="Average"/>
                <a:sym typeface="Average"/>
              </a:rPr>
              <a:t>https://en.wikipedia.org/wiki/Quadcopter</a:t>
            </a:r>
          </a:p>
        </p:txBody>
      </p:sp>
      <p:sp>
        <p:nvSpPr>
          <p:cNvPr id="2" name="Text Placeholder 1"/>
          <p:cNvSpPr>
            <a:spLocks noGrp="1"/>
          </p:cNvSpPr>
          <p:nvPr>
            <p:ph type="body" idx="1"/>
          </p:nvPr>
        </p:nvSpPr>
        <p:spPr>
          <a:xfrm>
            <a:off x="311700" y="1152475"/>
            <a:ext cx="3512155" cy="2992013"/>
          </a:xfrm>
        </p:spPr>
        <p:txBody>
          <a:bodyPr/>
          <a:lstStyle/>
          <a:p>
            <a:pPr marL="457200" indent="-342900">
              <a:spcAft>
                <a:spcPts val="1000"/>
              </a:spcAft>
              <a:buClr>
                <a:srgbClr val="D9D9D9"/>
              </a:buClr>
              <a:buFont typeface="Average"/>
              <a:buChar char="-"/>
            </a:pPr>
            <a:r>
              <a:rPr lang="en" sz="2400" dirty="0">
                <a:solidFill>
                  <a:srgbClr val="D9D9D9"/>
                </a:solidFill>
              </a:rPr>
              <a:t>Project Description</a:t>
            </a:r>
          </a:p>
          <a:p>
            <a:pPr marL="457200" indent="-342900">
              <a:spcAft>
                <a:spcPts val="1000"/>
              </a:spcAft>
              <a:buClr>
                <a:srgbClr val="D9D9D9"/>
              </a:buClr>
              <a:buFont typeface="Average"/>
              <a:buChar char="-"/>
            </a:pPr>
            <a:r>
              <a:rPr lang="en" sz="2400" dirty="0">
                <a:solidFill>
                  <a:srgbClr val="D9D9D9"/>
                </a:solidFill>
              </a:rPr>
              <a:t>Theory</a:t>
            </a:r>
          </a:p>
          <a:p>
            <a:pPr marL="457200" indent="-342900">
              <a:spcAft>
                <a:spcPts val="1000"/>
              </a:spcAft>
              <a:buClr>
                <a:srgbClr val="D9D9D9"/>
              </a:buClr>
              <a:buFont typeface="Average"/>
              <a:buChar char="-"/>
            </a:pPr>
            <a:r>
              <a:rPr lang="en-US" sz="2400" dirty="0">
                <a:solidFill>
                  <a:srgbClr val="D9D9D9"/>
                </a:solidFill>
              </a:rPr>
              <a:t>H</a:t>
            </a:r>
            <a:r>
              <a:rPr lang="en" sz="2400" dirty="0">
                <a:solidFill>
                  <a:srgbClr val="D9D9D9"/>
                </a:solidFill>
              </a:rPr>
              <a:t>ardware</a:t>
            </a:r>
          </a:p>
          <a:p>
            <a:pPr marL="457200" indent="-342900">
              <a:spcAft>
                <a:spcPts val="1000"/>
              </a:spcAft>
              <a:buClr>
                <a:srgbClr val="D9D9D9"/>
              </a:buClr>
              <a:buFont typeface="Average"/>
              <a:buChar char="-"/>
            </a:pPr>
            <a:r>
              <a:rPr lang="en" sz="2400" dirty="0">
                <a:solidFill>
                  <a:srgbClr val="D9D9D9"/>
                </a:solidFill>
              </a:rPr>
              <a:t>Current Progress</a:t>
            </a:r>
          </a:p>
          <a:p>
            <a:pPr marL="457200" indent="-342900">
              <a:spcAft>
                <a:spcPts val="1000"/>
              </a:spcAft>
              <a:buClr>
                <a:srgbClr val="D9D9D9"/>
              </a:buClr>
              <a:buFont typeface="Average"/>
              <a:buChar char="-"/>
            </a:pPr>
            <a:r>
              <a:rPr lang="en" sz="2400" dirty="0" smtClean="0">
                <a:solidFill>
                  <a:srgbClr val="D9D9D9"/>
                </a:solidFill>
              </a:rPr>
              <a:t>Questions</a:t>
            </a:r>
            <a:endParaRPr lang="en-US" sz="24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dirty="0" smtClean="0"/>
              <a:t>Hardware: Sensors</a:t>
            </a:r>
            <a:endParaRPr lang="en" dirty="0"/>
          </a:p>
        </p:txBody>
      </p:sp>
      <p:sp>
        <p:nvSpPr>
          <p:cNvPr id="11" name="Shape 297"/>
          <p:cNvSpPr txBox="1">
            <a:spLocks noGrp="1"/>
          </p:cNvSpPr>
          <p:nvPr>
            <p:ph type="body" idx="1"/>
          </p:nvPr>
        </p:nvSpPr>
        <p:spPr>
          <a:xfrm>
            <a:off x="354849" y="1208775"/>
            <a:ext cx="5048424" cy="3318000"/>
          </a:xfrm>
          <a:prstGeom prst="rect">
            <a:avLst/>
          </a:prstGeom>
        </p:spPr>
        <p:txBody>
          <a:bodyPr lIns="91425" tIns="91425" rIns="91425" bIns="91425" anchor="t" anchorCtr="0">
            <a:noAutofit/>
          </a:bodyPr>
          <a:lstStyle/>
          <a:p>
            <a:pPr lvl="0" rtl="0">
              <a:spcBef>
                <a:spcPts val="0"/>
              </a:spcBef>
              <a:spcAft>
                <a:spcPts val="0"/>
              </a:spcAft>
              <a:buNone/>
            </a:pPr>
            <a:r>
              <a:rPr lang="en" sz="2400" dirty="0" smtClean="0"/>
              <a:t>3-DOF Position/Velocity</a:t>
            </a:r>
          </a:p>
          <a:p>
            <a:pPr marL="457200" lvl="0" indent="-342900" rtl="0">
              <a:spcBef>
                <a:spcPts val="0"/>
              </a:spcBef>
              <a:spcAft>
                <a:spcPts val="0"/>
              </a:spcAft>
              <a:buSzPct val="100000"/>
              <a:buChar char="-"/>
            </a:pPr>
            <a:r>
              <a:rPr lang="en" sz="1800" dirty="0" smtClean="0">
                <a:solidFill>
                  <a:srgbClr val="D9D9D9"/>
                </a:solidFill>
              </a:rPr>
              <a:t>Accelerometers</a:t>
            </a:r>
          </a:p>
          <a:p>
            <a:pPr marL="457200" lvl="0" indent="-342900" rtl="0">
              <a:spcBef>
                <a:spcPts val="0"/>
              </a:spcBef>
              <a:spcAft>
                <a:spcPts val="0"/>
              </a:spcAft>
              <a:buSzPct val="100000"/>
              <a:buChar char="-"/>
            </a:pPr>
            <a:r>
              <a:rPr lang="en" sz="1800" dirty="0" smtClean="0">
                <a:solidFill>
                  <a:srgbClr val="D9D9D9"/>
                </a:solidFill>
              </a:rPr>
              <a:t>Laser Range Finder</a:t>
            </a:r>
          </a:p>
          <a:p>
            <a:pPr marL="457200" lvl="0" indent="-342900" rtl="0">
              <a:spcBef>
                <a:spcPts val="0"/>
              </a:spcBef>
              <a:buSzPct val="100000"/>
              <a:buChar char="-"/>
            </a:pPr>
            <a:r>
              <a:rPr lang="en" sz="1800" dirty="0" smtClean="0">
                <a:solidFill>
                  <a:srgbClr val="D9D9D9"/>
                </a:solidFill>
              </a:rPr>
              <a:t>OptiTrack vision system</a:t>
            </a:r>
            <a:endParaRPr lang="en" sz="1800" dirty="0">
              <a:solidFill>
                <a:srgbClr val="D9D9D9"/>
              </a:solidFill>
            </a:endParaRPr>
          </a:p>
          <a:p>
            <a:pPr lvl="0" algn="l" rtl="0">
              <a:spcBef>
                <a:spcPts val="0"/>
              </a:spcBef>
              <a:spcAft>
                <a:spcPts val="0"/>
              </a:spcAft>
              <a:buNone/>
            </a:pPr>
            <a:r>
              <a:rPr lang="en" sz="2400" dirty="0" smtClean="0"/>
              <a:t>3-DOF Orientation/Angular Velocity</a:t>
            </a:r>
            <a:endParaRPr lang="en" sz="2400" dirty="0"/>
          </a:p>
          <a:p>
            <a:pPr marL="457200" lvl="0" indent="-342900" algn="l" rtl="0">
              <a:spcBef>
                <a:spcPts val="0"/>
              </a:spcBef>
              <a:spcAft>
                <a:spcPts val="0"/>
              </a:spcAft>
              <a:buSzPct val="100000"/>
              <a:buChar char="-"/>
            </a:pPr>
            <a:r>
              <a:rPr lang="en" sz="1800" b="1" dirty="0" smtClean="0">
                <a:solidFill>
                  <a:srgbClr val="F1C232"/>
                </a:solidFill>
              </a:rPr>
              <a:t>Compass</a:t>
            </a:r>
          </a:p>
          <a:p>
            <a:pPr marL="457200" lvl="0" indent="-342900" algn="l" rtl="0">
              <a:spcBef>
                <a:spcPts val="0"/>
              </a:spcBef>
              <a:buSzPct val="100000"/>
              <a:buChar char="-"/>
            </a:pPr>
            <a:r>
              <a:rPr lang="en" sz="1800" dirty="0" smtClean="0"/>
              <a:t>Gyroscopes</a:t>
            </a:r>
            <a:endParaRPr lang="en" sz="1800" dirty="0"/>
          </a:p>
        </p:txBody>
      </p:sp>
      <p:pic>
        <p:nvPicPr>
          <p:cNvPr id="4" name="Shape 285"/>
          <p:cNvPicPr preferRelativeResize="0"/>
          <p:nvPr/>
        </p:nvPicPr>
        <p:blipFill>
          <a:blip r:embed="rId3">
            <a:alphaModFix/>
          </a:blip>
          <a:stretch>
            <a:fillRect/>
          </a:stretch>
        </p:blipFill>
        <p:spPr>
          <a:xfrm>
            <a:off x="4707460" y="682327"/>
            <a:ext cx="1391625" cy="1391625"/>
          </a:xfrm>
          <a:prstGeom prst="rect">
            <a:avLst/>
          </a:prstGeom>
          <a:noFill/>
          <a:ln>
            <a:noFill/>
          </a:ln>
        </p:spPr>
      </p:pic>
      <p:sp>
        <p:nvSpPr>
          <p:cNvPr id="5" name="Shape 288"/>
          <p:cNvSpPr txBox="1"/>
          <p:nvPr/>
        </p:nvSpPr>
        <p:spPr>
          <a:xfrm>
            <a:off x="4930775" y="2073952"/>
            <a:ext cx="945000" cy="417000"/>
          </a:xfrm>
          <a:prstGeom prst="rect">
            <a:avLst/>
          </a:prstGeom>
          <a:noFill/>
          <a:ln>
            <a:noFill/>
          </a:ln>
        </p:spPr>
        <p:txBody>
          <a:bodyPr lIns="91425" tIns="91425" rIns="91425" bIns="91425" anchor="t" anchorCtr="0">
            <a:noAutofit/>
          </a:bodyPr>
          <a:lstStyle/>
          <a:p>
            <a:pPr lvl="0" rtl="0">
              <a:spcBef>
                <a:spcPts val="0"/>
              </a:spcBef>
              <a:buNone/>
            </a:pPr>
            <a:r>
              <a:rPr lang="en">
                <a:solidFill>
                  <a:schemeClr val="accent3"/>
                </a:solidFill>
                <a:latin typeface="Average"/>
                <a:ea typeface="Average"/>
                <a:cs typeface="Average"/>
                <a:sym typeface="Average"/>
              </a:rPr>
              <a:t>Compass</a:t>
            </a:r>
          </a:p>
        </p:txBody>
      </p:sp>
    </p:spTree>
    <p:extLst>
      <p:ext uri="{BB962C8B-B14F-4D97-AF65-F5344CB8AC3E}">
        <p14:creationId xmlns:p14="http://schemas.microsoft.com/office/powerpoint/2010/main" val="5205750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dirty="0" smtClean="0"/>
              <a:t>Hardware: Sensors</a:t>
            </a:r>
            <a:endParaRPr lang="en" dirty="0"/>
          </a:p>
        </p:txBody>
      </p:sp>
      <p:graphicFrame>
        <p:nvGraphicFramePr>
          <p:cNvPr id="283" name="Shape 283"/>
          <p:cNvGraphicFramePr/>
          <p:nvPr/>
        </p:nvGraphicFramePr>
        <p:xfrm>
          <a:off x="823237" y="1186000"/>
          <a:ext cx="7538325" cy="1790345"/>
        </p:xfrm>
        <a:graphic>
          <a:graphicData uri="http://schemas.openxmlformats.org/drawingml/2006/table">
            <a:tbl>
              <a:tblPr>
                <a:noFill/>
                <a:tableStyleId>{48B562B2-3446-4FEA-BCE4-B75B31936A27}</a:tableStyleId>
              </a:tblPr>
              <a:tblGrid>
                <a:gridCol w="3164525"/>
                <a:gridCol w="4373800"/>
              </a:tblGrid>
              <a:tr h="481825">
                <a:tc>
                  <a:txBody>
                    <a:bodyPr/>
                    <a:lstStyle/>
                    <a:p>
                      <a:pPr lvl="0" algn="ctr" rtl="0">
                        <a:lnSpc>
                          <a:spcPct val="115000"/>
                        </a:lnSpc>
                        <a:spcBef>
                          <a:spcPts val="600"/>
                        </a:spcBef>
                        <a:buNone/>
                      </a:pPr>
                      <a:r>
                        <a:rPr lang="en" sz="2000" b="1" dirty="0">
                          <a:solidFill>
                            <a:schemeClr val="accent3"/>
                          </a:solidFill>
                          <a:latin typeface="Average"/>
                          <a:ea typeface="Average"/>
                          <a:cs typeface="Average"/>
                          <a:sym typeface="Average"/>
                        </a:rPr>
                        <a:t>3-DOF Position/Velocity</a:t>
                      </a:r>
                    </a:p>
                  </a:txBody>
                  <a:tcPr marL="68575" marR="68575" marT="91425" marB="91425">
                    <a:lnL w="12700" cap="flat" cmpd="sng">
                      <a:solidFill>
                        <a:schemeClr val="accent3"/>
                      </a:solidFill>
                      <a:prstDash val="solid"/>
                      <a:round/>
                      <a:headEnd type="none" w="med" len="med"/>
                      <a:tailEnd type="none" w="med" len="med"/>
                    </a:lnL>
                    <a:lnR w="12700" cap="flat" cmpd="sng">
                      <a:solidFill>
                        <a:schemeClr val="accent3"/>
                      </a:solidFill>
                      <a:prstDash val="solid"/>
                      <a:round/>
                      <a:headEnd type="none" w="med" len="med"/>
                      <a:tailEnd type="none" w="med" len="med"/>
                    </a:lnR>
                    <a:lnT w="12700" cap="flat" cmpd="sng">
                      <a:solidFill>
                        <a:schemeClr val="accent3"/>
                      </a:solidFill>
                      <a:prstDash val="solid"/>
                      <a:round/>
                      <a:headEnd type="none" w="med" len="med"/>
                      <a:tailEnd type="none" w="med" len="med"/>
                    </a:lnT>
                    <a:lnB w="12700" cap="flat" cmpd="sng">
                      <a:solidFill>
                        <a:schemeClr val="accent3"/>
                      </a:solidFill>
                      <a:prstDash val="solid"/>
                      <a:round/>
                      <a:headEnd type="none" w="med" len="med"/>
                      <a:tailEnd type="none" w="med" len="med"/>
                    </a:lnB>
                  </a:tcPr>
                </a:tc>
                <a:tc>
                  <a:txBody>
                    <a:bodyPr/>
                    <a:lstStyle/>
                    <a:p>
                      <a:pPr lvl="0" algn="ctr" rtl="0">
                        <a:lnSpc>
                          <a:spcPct val="115000"/>
                        </a:lnSpc>
                        <a:spcBef>
                          <a:spcPts val="600"/>
                        </a:spcBef>
                        <a:buNone/>
                      </a:pPr>
                      <a:r>
                        <a:rPr lang="en" sz="2000" b="1">
                          <a:solidFill>
                            <a:schemeClr val="accent3"/>
                          </a:solidFill>
                          <a:latin typeface="Average"/>
                          <a:ea typeface="Average"/>
                          <a:cs typeface="Average"/>
                          <a:sym typeface="Average"/>
                        </a:rPr>
                        <a:t>3-DOF Orientation/Angular Velocity</a:t>
                      </a:r>
                    </a:p>
                  </a:txBody>
                  <a:tcPr marL="68575" marR="68575" marT="91425" marB="91425">
                    <a:lnL w="12700" cap="flat" cmpd="sng">
                      <a:solidFill>
                        <a:schemeClr val="accent3"/>
                      </a:solidFill>
                      <a:prstDash val="solid"/>
                      <a:round/>
                      <a:headEnd type="none" w="med" len="med"/>
                      <a:tailEnd type="none" w="med" len="med"/>
                    </a:lnL>
                    <a:lnR w="12700" cap="flat" cmpd="sng">
                      <a:solidFill>
                        <a:schemeClr val="accent3"/>
                      </a:solidFill>
                      <a:prstDash val="solid"/>
                      <a:round/>
                      <a:headEnd type="none" w="med" len="med"/>
                      <a:tailEnd type="none" w="med" len="med"/>
                    </a:lnR>
                    <a:lnT w="12700" cap="flat" cmpd="sng">
                      <a:solidFill>
                        <a:schemeClr val="accent3"/>
                      </a:solidFill>
                      <a:prstDash val="solid"/>
                      <a:round/>
                      <a:headEnd type="none" w="med" len="med"/>
                      <a:tailEnd type="none" w="med" len="med"/>
                    </a:lnT>
                    <a:lnB w="12700" cap="flat" cmpd="sng">
                      <a:solidFill>
                        <a:schemeClr val="accent3"/>
                      </a:solidFill>
                      <a:prstDash val="solid"/>
                      <a:round/>
                      <a:headEnd type="none" w="med" len="med"/>
                      <a:tailEnd type="none" w="med" len="med"/>
                    </a:lnB>
                  </a:tcPr>
                </a:tc>
              </a:tr>
              <a:tr h="1256975">
                <a:tc>
                  <a:txBody>
                    <a:bodyPr/>
                    <a:lstStyle/>
                    <a:p>
                      <a:pPr lvl="0" rtl="0">
                        <a:lnSpc>
                          <a:spcPct val="115000"/>
                        </a:lnSpc>
                        <a:spcBef>
                          <a:spcPts val="0"/>
                        </a:spcBef>
                        <a:buNone/>
                      </a:pPr>
                      <a:r>
                        <a:rPr lang="en" sz="1800" dirty="0" smtClean="0">
                          <a:solidFill>
                            <a:schemeClr val="accent3"/>
                          </a:solidFill>
                          <a:latin typeface="Average"/>
                          <a:ea typeface="Average"/>
                          <a:cs typeface="Average"/>
                          <a:sym typeface="Average"/>
                        </a:rPr>
                        <a:t>Accelerometers</a:t>
                      </a:r>
                      <a:endParaRPr lang="en" sz="1800" dirty="0">
                        <a:solidFill>
                          <a:schemeClr val="accent3"/>
                        </a:solidFill>
                        <a:latin typeface="Average"/>
                        <a:ea typeface="Average"/>
                        <a:cs typeface="Average"/>
                        <a:sym typeface="Average"/>
                      </a:endParaRPr>
                    </a:p>
                    <a:p>
                      <a:pPr lvl="0" rtl="0">
                        <a:lnSpc>
                          <a:spcPct val="115000"/>
                        </a:lnSpc>
                        <a:spcBef>
                          <a:spcPts val="0"/>
                        </a:spcBef>
                        <a:buNone/>
                      </a:pPr>
                      <a:r>
                        <a:rPr lang="en" sz="1800" dirty="0">
                          <a:solidFill>
                            <a:schemeClr val="accent3"/>
                          </a:solidFill>
                          <a:latin typeface="Average"/>
                          <a:ea typeface="Average"/>
                          <a:cs typeface="Average"/>
                          <a:sym typeface="Average"/>
                        </a:rPr>
                        <a:t>Laser </a:t>
                      </a:r>
                      <a:r>
                        <a:rPr lang="en" sz="1800" dirty="0" smtClean="0">
                          <a:solidFill>
                            <a:schemeClr val="accent3"/>
                          </a:solidFill>
                          <a:latin typeface="Average"/>
                          <a:ea typeface="Average"/>
                          <a:cs typeface="Average"/>
                          <a:sym typeface="Average"/>
                        </a:rPr>
                        <a:t>Range Finder</a:t>
                      </a:r>
                      <a:endParaRPr lang="en" sz="1800" dirty="0">
                        <a:solidFill>
                          <a:schemeClr val="accent3"/>
                        </a:solidFill>
                        <a:latin typeface="Average"/>
                        <a:ea typeface="Average"/>
                        <a:cs typeface="Average"/>
                        <a:sym typeface="Average"/>
                      </a:endParaRPr>
                    </a:p>
                    <a:p>
                      <a:pPr lvl="0" rtl="0">
                        <a:lnSpc>
                          <a:spcPct val="115000"/>
                        </a:lnSpc>
                        <a:spcBef>
                          <a:spcPts val="0"/>
                        </a:spcBef>
                        <a:buNone/>
                      </a:pPr>
                      <a:r>
                        <a:rPr lang="en" sz="1800" dirty="0">
                          <a:solidFill>
                            <a:schemeClr val="accent3"/>
                          </a:solidFill>
                          <a:latin typeface="Average"/>
                          <a:ea typeface="Average"/>
                          <a:cs typeface="Average"/>
                          <a:sym typeface="Average"/>
                        </a:rPr>
                        <a:t>OptiTrack </a:t>
                      </a:r>
                      <a:r>
                        <a:rPr lang="en" sz="1800" dirty="0" smtClean="0">
                          <a:solidFill>
                            <a:schemeClr val="accent3"/>
                          </a:solidFill>
                          <a:latin typeface="Average"/>
                          <a:ea typeface="Average"/>
                          <a:cs typeface="Average"/>
                          <a:sym typeface="Average"/>
                        </a:rPr>
                        <a:t>Vision </a:t>
                      </a:r>
                      <a:r>
                        <a:rPr lang="en" sz="1800" dirty="0">
                          <a:solidFill>
                            <a:schemeClr val="accent3"/>
                          </a:solidFill>
                          <a:latin typeface="Average"/>
                          <a:ea typeface="Average"/>
                          <a:cs typeface="Average"/>
                          <a:sym typeface="Average"/>
                        </a:rPr>
                        <a:t>S</a:t>
                      </a:r>
                      <a:r>
                        <a:rPr lang="en" sz="1800" dirty="0" smtClean="0">
                          <a:solidFill>
                            <a:schemeClr val="accent3"/>
                          </a:solidFill>
                          <a:latin typeface="Average"/>
                          <a:ea typeface="Average"/>
                          <a:cs typeface="Average"/>
                          <a:sym typeface="Average"/>
                        </a:rPr>
                        <a:t>ystem</a:t>
                      </a:r>
                      <a:endParaRPr lang="en" sz="1800" dirty="0">
                        <a:solidFill>
                          <a:schemeClr val="accent3"/>
                        </a:solidFill>
                        <a:latin typeface="Average"/>
                        <a:ea typeface="Average"/>
                        <a:cs typeface="Average"/>
                        <a:sym typeface="Average"/>
                      </a:endParaRPr>
                    </a:p>
                  </a:txBody>
                  <a:tcPr marL="68575" marR="68575" marT="91425" marB="91425">
                    <a:lnL w="12700" cap="flat" cmpd="sng">
                      <a:solidFill>
                        <a:schemeClr val="accent3"/>
                      </a:solidFill>
                      <a:prstDash val="solid"/>
                      <a:round/>
                      <a:headEnd type="none" w="med" len="med"/>
                      <a:tailEnd type="none" w="med" len="med"/>
                    </a:lnL>
                    <a:lnR w="12700" cap="flat" cmpd="sng">
                      <a:solidFill>
                        <a:schemeClr val="accent3"/>
                      </a:solidFill>
                      <a:prstDash val="solid"/>
                      <a:round/>
                      <a:headEnd type="none" w="med" len="med"/>
                      <a:tailEnd type="none" w="med" len="med"/>
                    </a:lnR>
                    <a:lnT w="12700" cap="flat" cmpd="sng">
                      <a:solidFill>
                        <a:schemeClr val="accent3"/>
                      </a:solidFill>
                      <a:prstDash val="solid"/>
                      <a:round/>
                      <a:headEnd type="none" w="med" len="med"/>
                      <a:tailEnd type="none" w="med" len="med"/>
                    </a:lnT>
                    <a:lnB w="12700" cap="flat" cmpd="sng">
                      <a:solidFill>
                        <a:schemeClr val="accent3"/>
                      </a:solidFill>
                      <a:prstDash val="solid"/>
                      <a:round/>
                      <a:headEnd type="none" w="med" len="med"/>
                      <a:tailEnd type="none" w="med" len="med"/>
                    </a:lnB>
                  </a:tcPr>
                </a:tc>
                <a:tc>
                  <a:txBody>
                    <a:bodyPr/>
                    <a:lstStyle/>
                    <a:p>
                      <a:pPr lvl="0" rtl="0">
                        <a:lnSpc>
                          <a:spcPct val="115000"/>
                        </a:lnSpc>
                        <a:spcBef>
                          <a:spcPts val="0"/>
                        </a:spcBef>
                        <a:buNone/>
                      </a:pPr>
                      <a:r>
                        <a:rPr lang="en" sz="1800" dirty="0" smtClean="0">
                          <a:solidFill>
                            <a:schemeClr val="accent3"/>
                          </a:solidFill>
                          <a:latin typeface="Average"/>
                          <a:ea typeface="Average"/>
                          <a:cs typeface="Average"/>
                          <a:sym typeface="Average"/>
                        </a:rPr>
                        <a:t>Compass</a:t>
                      </a:r>
                      <a:endParaRPr lang="en" sz="1800" dirty="0">
                        <a:solidFill>
                          <a:schemeClr val="accent3"/>
                        </a:solidFill>
                        <a:latin typeface="Average"/>
                        <a:ea typeface="Average"/>
                        <a:cs typeface="Average"/>
                        <a:sym typeface="Average"/>
                      </a:endParaRPr>
                    </a:p>
                    <a:p>
                      <a:pPr lvl="0" rtl="0">
                        <a:lnSpc>
                          <a:spcPct val="115000"/>
                        </a:lnSpc>
                        <a:spcBef>
                          <a:spcPts val="0"/>
                        </a:spcBef>
                        <a:buNone/>
                      </a:pPr>
                      <a:r>
                        <a:rPr lang="en" sz="1800" dirty="0" smtClean="0">
                          <a:solidFill>
                            <a:schemeClr val="accent3"/>
                          </a:solidFill>
                          <a:latin typeface="Average"/>
                          <a:ea typeface="Average"/>
                          <a:cs typeface="Average"/>
                          <a:sym typeface="Average"/>
                        </a:rPr>
                        <a:t>Gyroscopes</a:t>
                      </a:r>
                      <a:endParaRPr lang="en" sz="1800" dirty="0">
                        <a:solidFill>
                          <a:schemeClr val="accent3"/>
                        </a:solidFill>
                        <a:latin typeface="Average"/>
                        <a:ea typeface="Average"/>
                        <a:cs typeface="Average"/>
                        <a:sym typeface="Average"/>
                      </a:endParaRPr>
                    </a:p>
                  </a:txBody>
                  <a:tcPr marL="68575" marR="68575" marT="91425" marB="91425">
                    <a:lnL w="12700" cap="flat" cmpd="sng">
                      <a:solidFill>
                        <a:schemeClr val="accent3"/>
                      </a:solidFill>
                      <a:prstDash val="solid"/>
                      <a:round/>
                      <a:headEnd type="none" w="med" len="med"/>
                      <a:tailEnd type="none" w="med" len="med"/>
                    </a:lnL>
                    <a:lnR w="12700" cap="flat" cmpd="sng">
                      <a:solidFill>
                        <a:schemeClr val="accent3"/>
                      </a:solidFill>
                      <a:prstDash val="solid"/>
                      <a:round/>
                      <a:headEnd type="none" w="med" len="med"/>
                      <a:tailEnd type="none" w="med" len="med"/>
                    </a:lnR>
                    <a:lnT w="12700" cap="flat" cmpd="sng">
                      <a:solidFill>
                        <a:schemeClr val="accent3"/>
                      </a:solidFill>
                      <a:prstDash val="solid"/>
                      <a:round/>
                      <a:headEnd type="none" w="med" len="med"/>
                      <a:tailEnd type="none" w="med" len="med"/>
                    </a:lnT>
                    <a:lnB w="12700" cap="flat" cmpd="sng">
                      <a:solidFill>
                        <a:schemeClr val="accent3"/>
                      </a:solidFill>
                      <a:prstDash val="solid"/>
                      <a:round/>
                      <a:headEnd type="none" w="med" len="med"/>
                      <a:tailEnd type="none" w="med" len="med"/>
                    </a:lnB>
                  </a:tcPr>
                </a:tc>
              </a:tr>
            </a:tbl>
          </a:graphicData>
        </a:graphic>
      </p:graphicFrame>
      <p:pic>
        <p:nvPicPr>
          <p:cNvPr id="284" name="Shape 284"/>
          <p:cNvPicPr preferRelativeResize="0"/>
          <p:nvPr/>
        </p:nvPicPr>
        <p:blipFill rotWithShape="1">
          <a:blip r:embed="rId3">
            <a:alphaModFix/>
          </a:blip>
          <a:srcRect t="10905"/>
          <a:stretch/>
        </p:blipFill>
        <p:spPr>
          <a:xfrm>
            <a:off x="862875" y="3378025"/>
            <a:ext cx="1561873" cy="1391623"/>
          </a:xfrm>
          <a:prstGeom prst="rect">
            <a:avLst/>
          </a:prstGeom>
          <a:noFill/>
          <a:ln>
            <a:noFill/>
          </a:ln>
        </p:spPr>
      </p:pic>
      <p:pic>
        <p:nvPicPr>
          <p:cNvPr id="285" name="Shape 285"/>
          <p:cNvPicPr preferRelativeResize="0"/>
          <p:nvPr/>
        </p:nvPicPr>
        <p:blipFill>
          <a:blip r:embed="rId4">
            <a:alphaModFix/>
          </a:blip>
          <a:stretch>
            <a:fillRect/>
          </a:stretch>
        </p:blipFill>
        <p:spPr>
          <a:xfrm>
            <a:off x="6974147" y="3378025"/>
            <a:ext cx="1391625" cy="1391625"/>
          </a:xfrm>
          <a:prstGeom prst="rect">
            <a:avLst/>
          </a:prstGeom>
          <a:noFill/>
          <a:ln>
            <a:noFill/>
          </a:ln>
        </p:spPr>
      </p:pic>
      <p:pic>
        <p:nvPicPr>
          <p:cNvPr id="286" name="Shape 286"/>
          <p:cNvPicPr preferRelativeResize="0"/>
          <p:nvPr/>
        </p:nvPicPr>
        <p:blipFill>
          <a:blip r:embed="rId5">
            <a:alphaModFix/>
          </a:blip>
          <a:stretch>
            <a:fillRect/>
          </a:stretch>
        </p:blipFill>
        <p:spPr>
          <a:xfrm>
            <a:off x="4001850" y="3378024"/>
            <a:ext cx="1391626" cy="1391623"/>
          </a:xfrm>
          <a:prstGeom prst="rect">
            <a:avLst/>
          </a:prstGeom>
          <a:noFill/>
          <a:ln>
            <a:noFill/>
          </a:ln>
        </p:spPr>
      </p:pic>
      <p:sp>
        <p:nvSpPr>
          <p:cNvPr id="287" name="Shape 287"/>
          <p:cNvSpPr txBox="1"/>
          <p:nvPr/>
        </p:nvSpPr>
        <p:spPr>
          <a:xfrm>
            <a:off x="862875" y="4754328"/>
            <a:ext cx="1657463" cy="417000"/>
          </a:xfrm>
          <a:prstGeom prst="rect">
            <a:avLst/>
          </a:prstGeom>
          <a:noFill/>
          <a:ln>
            <a:noFill/>
          </a:ln>
        </p:spPr>
        <p:txBody>
          <a:bodyPr lIns="91425" tIns="91425" rIns="91425" bIns="91425" anchor="t" anchorCtr="0">
            <a:noAutofit/>
          </a:bodyPr>
          <a:lstStyle/>
          <a:p>
            <a:pPr lvl="0">
              <a:spcBef>
                <a:spcPts val="0"/>
              </a:spcBef>
              <a:buNone/>
            </a:pPr>
            <a:r>
              <a:rPr lang="en" dirty="0">
                <a:solidFill>
                  <a:schemeClr val="accent3"/>
                </a:solidFill>
                <a:latin typeface="Average"/>
                <a:ea typeface="Average"/>
                <a:cs typeface="Average"/>
                <a:sym typeface="Average"/>
              </a:rPr>
              <a:t>Laser </a:t>
            </a:r>
            <a:r>
              <a:rPr lang="en" dirty="0" smtClean="0">
                <a:solidFill>
                  <a:schemeClr val="accent3"/>
                </a:solidFill>
                <a:latin typeface="Average"/>
                <a:ea typeface="Average"/>
                <a:cs typeface="Average"/>
                <a:sym typeface="Average"/>
              </a:rPr>
              <a:t>Range Finder</a:t>
            </a:r>
            <a:endParaRPr lang="en" dirty="0">
              <a:solidFill>
                <a:schemeClr val="accent3"/>
              </a:solidFill>
              <a:latin typeface="Average"/>
              <a:ea typeface="Average"/>
              <a:cs typeface="Average"/>
              <a:sym typeface="Average"/>
            </a:endParaRPr>
          </a:p>
        </p:txBody>
      </p:sp>
      <p:sp>
        <p:nvSpPr>
          <p:cNvPr id="288" name="Shape 288"/>
          <p:cNvSpPr txBox="1"/>
          <p:nvPr/>
        </p:nvSpPr>
        <p:spPr>
          <a:xfrm>
            <a:off x="7197462" y="4769650"/>
            <a:ext cx="945000" cy="417000"/>
          </a:xfrm>
          <a:prstGeom prst="rect">
            <a:avLst/>
          </a:prstGeom>
          <a:noFill/>
          <a:ln>
            <a:noFill/>
          </a:ln>
        </p:spPr>
        <p:txBody>
          <a:bodyPr lIns="91425" tIns="91425" rIns="91425" bIns="91425" anchor="t" anchorCtr="0">
            <a:noAutofit/>
          </a:bodyPr>
          <a:lstStyle/>
          <a:p>
            <a:pPr lvl="0" rtl="0">
              <a:spcBef>
                <a:spcPts val="0"/>
              </a:spcBef>
              <a:buNone/>
            </a:pPr>
            <a:r>
              <a:rPr lang="en">
                <a:solidFill>
                  <a:schemeClr val="accent3"/>
                </a:solidFill>
                <a:latin typeface="Average"/>
                <a:ea typeface="Average"/>
                <a:cs typeface="Average"/>
                <a:sym typeface="Average"/>
              </a:rPr>
              <a:t>Compass</a:t>
            </a:r>
          </a:p>
        </p:txBody>
      </p:sp>
      <p:sp>
        <p:nvSpPr>
          <p:cNvPr id="289" name="Shape 289"/>
          <p:cNvSpPr txBox="1"/>
          <p:nvPr/>
        </p:nvSpPr>
        <p:spPr>
          <a:xfrm>
            <a:off x="3070800" y="4769650"/>
            <a:ext cx="3246900" cy="417000"/>
          </a:xfrm>
          <a:prstGeom prst="rect">
            <a:avLst/>
          </a:prstGeom>
          <a:noFill/>
          <a:ln>
            <a:noFill/>
          </a:ln>
        </p:spPr>
        <p:txBody>
          <a:bodyPr lIns="91425" tIns="91425" rIns="91425" bIns="91425" anchor="t" anchorCtr="0">
            <a:noAutofit/>
          </a:bodyPr>
          <a:lstStyle/>
          <a:p>
            <a:pPr lvl="0" rtl="0">
              <a:spcBef>
                <a:spcPts val="0"/>
              </a:spcBef>
              <a:buNone/>
            </a:pPr>
            <a:r>
              <a:rPr lang="en">
                <a:solidFill>
                  <a:schemeClr val="accent3"/>
                </a:solidFill>
                <a:latin typeface="Average"/>
                <a:ea typeface="Average"/>
                <a:cs typeface="Average"/>
                <a:sym typeface="Average"/>
              </a:rPr>
              <a:t>IMU (3 accelerometers &amp; 3 gyroscopes)</a:t>
            </a:r>
          </a:p>
        </p:txBody>
      </p:sp>
    </p:spTree>
    <p:extLst>
      <p:ext uri="{BB962C8B-B14F-4D97-AF65-F5344CB8AC3E}">
        <p14:creationId xmlns:p14="http://schemas.microsoft.com/office/powerpoint/2010/main" val="8755813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Shape 30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Optitrack Motive: Camera Positions</a:t>
            </a:r>
          </a:p>
        </p:txBody>
      </p:sp>
      <p:pic>
        <p:nvPicPr>
          <p:cNvPr id="307" name="Shape 307"/>
          <p:cNvPicPr preferRelativeResize="0"/>
          <p:nvPr/>
        </p:nvPicPr>
        <p:blipFill rotWithShape="1">
          <a:blip r:embed="rId3">
            <a:alphaModFix/>
          </a:blip>
          <a:srcRect b="18300"/>
          <a:stretch/>
        </p:blipFill>
        <p:spPr>
          <a:xfrm>
            <a:off x="311700" y="1017725"/>
            <a:ext cx="8520603" cy="3857671"/>
          </a:xfrm>
          <a:prstGeom prst="rect">
            <a:avLst/>
          </a:prstGeom>
          <a:noFill/>
          <a:ln>
            <a:noFill/>
          </a:ln>
        </p:spPr>
      </p:pic>
      <p:sp>
        <p:nvSpPr>
          <p:cNvPr id="308" name="Shape 308"/>
          <p:cNvSpPr/>
          <p:nvPr/>
        </p:nvSpPr>
        <p:spPr>
          <a:xfrm>
            <a:off x="142000" y="2708625"/>
            <a:ext cx="884100" cy="906900"/>
          </a:xfrm>
          <a:prstGeom prst="ellipse">
            <a:avLst/>
          </a:prstGeom>
          <a:noFill/>
          <a:ln w="38100" cap="flat" cmpd="sng">
            <a:solidFill>
              <a:srgbClr val="FF99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09" name="Shape 309"/>
          <p:cNvSpPr/>
          <p:nvPr/>
        </p:nvSpPr>
        <p:spPr>
          <a:xfrm>
            <a:off x="3532050" y="2708625"/>
            <a:ext cx="884100" cy="906900"/>
          </a:xfrm>
          <a:prstGeom prst="ellipse">
            <a:avLst/>
          </a:prstGeom>
          <a:noFill/>
          <a:ln w="38100" cap="flat" cmpd="sng">
            <a:solidFill>
              <a:srgbClr val="FF99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0" name="Shape 310"/>
          <p:cNvSpPr/>
          <p:nvPr/>
        </p:nvSpPr>
        <p:spPr>
          <a:xfrm>
            <a:off x="4958850" y="2313075"/>
            <a:ext cx="884100" cy="906900"/>
          </a:xfrm>
          <a:prstGeom prst="ellipse">
            <a:avLst/>
          </a:prstGeom>
          <a:noFill/>
          <a:ln w="38100" cap="flat" cmpd="sng">
            <a:solidFill>
              <a:srgbClr val="FF99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1" name="Shape 311"/>
          <p:cNvSpPr/>
          <p:nvPr/>
        </p:nvSpPr>
        <p:spPr>
          <a:xfrm>
            <a:off x="5513075" y="3797275"/>
            <a:ext cx="884100" cy="906900"/>
          </a:xfrm>
          <a:prstGeom prst="ellipse">
            <a:avLst/>
          </a:prstGeom>
          <a:noFill/>
          <a:ln w="38100" cap="flat" cmpd="sng">
            <a:solidFill>
              <a:srgbClr val="FF99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2" name="Shape 312"/>
          <p:cNvSpPr/>
          <p:nvPr/>
        </p:nvSpPr>
        <p:spPr>
          <a:xfrm>
            <a:off x="6997275" y="2118300"/>
            <a:ext cx="884100" cy="906900"/>
          </a:xfrm>
          <a:prstGeom prst="ellipse">
            <a:avLst/>
          </a:prstGeom>
          <a:noFill/>
          <a:ln w="38100" cap="flat" cmpd="sng">
            <a:solidFill>
              <a:srgbClr val="FF99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3" name="Shape 313"/>
          <p:cNvSpPr/>
          <p:nvPr/>
        </p:nvSpPr>
        <p:spPr>
          <a:xfrm>
            <a:off x="8010750" y="3355800"/>
            <a:ext cx="884100" cy="906900"/>
          </a:xfrm>
          <a:prstGeom prst="ellipse">
            <a:avLst/>
          </a:prstGeom>
          <a:noFill/>
          <a:ln w="38100" cap="flat" cmpd="sng">
            <a:solidFill>
              <a:srgbClr val="FF99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Shape 32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Optitrack System: Example Tracking</a:t>
            </a:r>
          </a:p>
        </p:txBody>
      </p:sp>
      <p:pic>
        <p:nvPicPr>
          <p:cNvPr id="3" name="Motive_Video">
            <a:hlinkClick r:id="" action="ppaction://media"/>
          </p:cNvPr>
          <p:cNvPicPr>
            <a:picLocks noChangeAspect="1"/>
          </p:cNvPicPr>
          <p:nvPr>
            <a:videoFile r:link="rId1"/>
            <p:extLst>
              <p:ext uri="{DAA4B4D4-6D71-4841-9C94-3DE7FCFB9230}">
                <p14:media xmlns:p14="http://schemas.microsoft.com/office/powerpoint/2010/main" r:embed="rId2">
                  <p14:trim st="2267" end="1147.9888"/>
                </p14:media>
              </p:ext>
            </p:extLst>
          </p:nvPr>
        </p:nvPicPr>
        <p:blipFill rotWithShape="1">
          <a:blip r:embed="rId5"/>
          <a:srcRect l="19373" t="11678" r="16764" b="6167"/>
          <a:stretch/>
        </p:blipFill>
        <p:spPr>
          <a:xfrm>
            <a:off x="3371365" y="1116705"/>
            <a:ext cx="5346306" cy="3868510"/>
          </a:xfrm>
          <a:prstGeom prst="rect">
            <a:avLst/>
          </a:prstGeom>
          <a:noFill/>
          <a:ln>
            <a:noFill/>
          </a:ln>
        </p:spPr>
      </p:pic>
      <p:pic>
        <p:nvPicPr>
          <p:cNvPr id="2" name="Picture 1"/>
          <p:cNvPicPr>
            <a:picLocks noChangeAspect="1"/>
          </p:cNvPicPr>
          <p:nvPr/>
        </p:nvPicPr>
        <p:blipFill>
          <a:blip r:embed="rId6"/>
          <a:stretch>
            <a:fillRect/>
          </a:stretch>
        </p:blipFill>
        <p:spPr>
          <a:xfrm>
            <a:off x="176452" y="1116705"/>
            <a:ext cx="3090940" cy="3846909"/>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Deliverables</a:t>
            </a:r>
          </a:p>
        </p:txBody>
      </p:sp>
      <p:sp>
        <p:nvSpPr>
          <p:cNvPr id="175" name="Shape 175"/>
          <p:cNvSpPr txBox="1">
            <a:spLocks noGrp="1"/>
          </p:cNvSpPr>
          <p:nvPr>
            <p:ph type="body" idx="1"/>
          </p:nvPr>
        </p:nvSpPr>
        <p:spPr>
          <a:xfrm>
            <a:off x="311700" y="1152475"/>
            <a:ext cx="3999900" cy="3416400"/>
          </a:xfrm>
          <a:prstGeom prst="rect">
            <a:avLst/>
          </a:prstGeom>
        </p:spPr>
        <p:txBody>
          <a:bodyPr lIns="91425" tIns="91425" rIns="91425" bIns="91425" anchor="t" anchorCtr="0">
            <a:noAutofit/>
          </a:bodyPr>
          <a:lstStyle/>
          <a:p>
            <a:pPr lvl="0" rtl="0">
              <a:spcBef>
                <a:spcPts val="0"/>
              </a:spcBef>
              <a:spcAft>
                <a:spcPts val="0"/>
              </a:spcAft>
              <a:buNone/>
            </a:pPr>
            <a:r>
              <a:rPr lang="en" sz="2400" u="sng"/>
              <a:t>Fall Semester</a:t>
            </a:r>
          </a:p>
          <a:p>
            <a:pPr lvl="0" rtl="0">
              <a:spcBef>
                <a:spcPts val="0"/>
              </a:spcBef>
              <a:spcAft>
                <a:spcPts val="0"/>
              </a:spcAft>
              <a:buNone/>
            </a:pPr>
            <a:r>
              <a:rPr lang="en" sz="1800"/>
              <a:t>Implement and simulate a state estimator in Matlab</a:t>
            </a:r>
          </a:p>
          <a:p>
            <a:pPr marL="457200" lvl="0" indent="-342900" rtl="0">
              <a:spcBef>
                <a:spcPts val="0"/>
              </a:spcBef>
              <a:spcAft>
                <a:spcPts val="0"/>
              </a:spcAft>
              <a:buSzPct val="100000"/>
              <a:buChar char="-"/>
            </a:pPr>
            <a:r>
              <a:rPr lang="en" sz="1800"/>
              <a:t>All sensors functioning</a:t>
            </a:r>
          </a:p>
          <a:p>
            <a:pPr marL="457200" lvl="0" indent="-342900" rtl="0">
              <a:spcBef>
                <a:spcPts val="0"/>
              </a:spcBef>
              <a:spcAft>
                <a:spcPts val="1000"/>
              </a:spcAft>
              <a:buSzPct val="100000"/>
              <a:buChar char="-"/>
            </a:pPr>
            <a:r>
              <a:rPr lang="en" sz="1800"/>
              <a:t>Some sensors compromised</a:t>
            </a:r>
          </a:p>
          <a:p>
            <a:pPr lvl="0" rtl="0">
              <a:spcBef>
                <a:spcPts val="0"/>
              </a:spcBef>
              <a:spcAft>
                <a:spcPts val="1000"/>
              </a:spcAft>
              <a:buNone/>
            </a:pPr>
            <a:r>
              <a:rPr lang="en" sz="1800"/>
              <a:t>Successfully log sensor data</a:t>
            </a:r>
          </a:p>
          <a:p>
            <a:pPr lvl="0" rtl="0">
              <a:spcBef>
                <a:spcPts val="0"/>
              </a:spcBef>
              <a:spcAft>
                <a:spcPts val="1000"/>
              </a:spcAft>
              <a:buNone/>
            </a:pPr>
            <a:r>
              <a:rPr lang="en" sz="1800"/>
              <a:t>Produce a functioning quadrotor with onboard computer, controller, and sensors</a:t>
            </a:r>
          </a:p>
        </p:txBody>
      </p:sp>
      <p:sp>
        <p:nvSpPr>
          <p:cNvPr id="176" name="Shape 176"/>
          <p:cNvSpPr txBox="1">
            <a:spLocks noGrp="1"/>
          </p:cNvSpPr>
          <p:nvPr>
            <p:ph type="body" idx="2"/>
          </p:nvPr>
        </p:nvSpPr>
        <p:spPr>
          <a:xfrm>
            <a:off x="4423200" y="1152475"/>
            <a:ext cx="4409100" cy="2362800"/>
          </a:xfrm>
          <a:prstGeom prst="rect">
            <a:avLst/>
          </a:prstGeom>
        </p:spPr>
        <p:txBody>
          <a:bodyPr lIns="91425" tIns="91425" rIns="91425" bIns="91425" anchor="t" anchorCtr="0">
            <a:noAutofit/>
          </a:bodyPr>
          <a:lstStyle/>
          <a:p>
            <a:pPr lvl="0" rtl="0">
              <a:spcBef>
                <a:spcPts val="0"/>
              </a:spcBef>
              <a:spcAft>
                <a:spcPts val="0"/>
              </a:spcAft>
              <a:buNone/>
            </a:pPr>
            <a:r>
              <a:rPr lang="en" sz="2400" u="sng" dirty="0"/>
              <a:t>Spring Semester</a:t>
            </a:r>
          </a:p>
          <a:p>
            <a:pPr lvl="0" rtl="0">
              <a:spcBef>
                <a:spcPts val="0"/>
              </a:spcBef>
              <a:spcAft>
                <a:spcPts val="0"/>
              </a:spcAft>
              <a:buNone/>
            </a:pPr>
            <a:r>
              <a:rPr lang="en" sz="1800" dirty="0"/>
              <a:t>Test state estimator on real sensor data</a:t>
            </a:r>
          </a:p>
          <a:p>
            <a:pPr marL="457200" lvl="0" indent="-342900" rtl="0">
              <a:spcBef>
                <a:spcPts val="0"/>
              </a:spcBef>
              <a:spcAft>
                <a:spcPts val="0"/>
              </a:spcAft>
              <a:buSzPct val="100000"/>
              <a:buChar char="-"/>
            </a:pPr>
            <a:r>
              <a:rPr lang="en" sz="1800" dirty="0"/>
              <a:t>Some corrupted measurements</a:t>
            </a:r>
          </a:p>
          <a:p>
            <a:pPr marL="457200" lvl="0" indent="-342900" rtl="0">
              <a:spcBef>
                <a:spcPts val="0"/>
              </a:spcBef>
              <a:spcAft>
                <a:spcPts val="1000"/>
              </a:spcAft>
              <a:buSzPct val="100000"/>
              <a:buChar char="-"/>
            </a:pPr>
            <a:r>
              <a:rPr lang="en" sz="1800" dirty="0"/>
              <a:t>Offline and in real time</a:t>
            </a:r>
          </a:p>
          <a:p>
            <a:pPr lvl="0" rtl="0">
              <a:spcBef>
                <a:spcPts val="0"/>
              </a:spcBef>
              <a:spcAft>
                <a:spcPts val="1000"/>
              </a:spcAft>
              <a:buNone/>
            </a:pPr>
            <a:r>
              <a:rPr lang="en" sz="1800" dirty="0"/>
              <a:t>Demonstrate quadrotor flight with real time data logging and state estimation</a:t>
            </a:r>
          </a:p>
        </p:txBody>
      </p:sp>
      <p:pic>
        <p:nvPicPr>
          <p:cNvPr id="177" name="Shape 177"/>
          <p:cNvPicPr preferRelativeResize="0"/>
          <p:nvPr/>
        </p:nvPicPr>
        <p:blipFill>
          <a:blip r:embed="rId3">
            <a:alphaModFix/>
          </a:blip>
          <a:stretch>
            <a:fillRect/>
          </a:stretch>
        </p:blipFill>
        <p:spPr>
          <a:xfrm>
            <a:off x="5111013" y="3515275"/>
            <a:ext cx="3033474" cy="1199974"/>
          </a:xfrm>
          <a:prstGeom prst="rect">
            <a:avLst/>
          </a:prstGeom>
          <a:noFill/>
          <a:ln>
            <a:noFill/>
          </a:ln>
        </p:spPr>
      </p:pic>
      <p:sp>
        <p:nvSpPr>
          <p:cNvPr id="178" name="Shape 178"/>
          <p:cNvSpPr txBox="1"/>
          <p:nvPr/>
        </p:nvSpPr>
        <p:spPr>
          <a:xfrm>
            <a:off x="4659037" y="4898075"/>
            <a:ext cx="4479000" cy="2520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D9D9D9"/>
                </a:solidFill>
                <a:latin typeface="Average"/>
                <a:ea typeface="Average"/>
                <a:cs typeface="Average"/>
                <a:sym typeface="Average"/>
              </a:rPr>
              <a:t>http://zacharytylerpoole.blogspot.com/2013/09/personal-uavs-for-public-use.html</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Current Progress and Short Term Goals</a:t>
            </a:r>
          </a:p>
        </p:txBody>
      </p:sp>
      <p:sp>
        <p:nvSpPr>
          <p:cNvPr id="331" name="Shape 331"/>
          <p:cNvSpPr txBox="1">
            <a:spLocks noGrp="1"/>
          </p:cNvSpPr>
          <p:nvPr>
            <p:ph type="body" idx="1"/>
          </p:nvPr>
        </p:nvSpPr>
        <p:spPr>
          <a:xfrm>
            <a:off x="311700" y="1230725"/>
            <a:ext cx="6077700" cy="3661909"/>
          </a:xfrm>
          <a:prstGeom prst="rect">
            <a:avLst/>
          </a:prstGeom>
        </p:spPr>
        <p:txBody>
          <a:bodyPr lIns="91425" tIns="91425" rIns="91425" bIns="91425" anchor="t" anchorCtr="0">
            <a:noAutofit/>
          </a:bodyPr>
          <a:lstStyle/>
          <a:p>
            <a:pPr lvl="0" rtl="0">
              <a:spcBef>
                <a:spcPts val="0"/>
              </a:spcBef>
              <a:spcAft>
                <a:spcPts val="0"/>
              </a:spcAft>
              <a:buNone/>
            </a:pPr>
            <a:r>
              <a:rPr lang="en" b="1" dirty="0">
                <a:solidFill>
                  <a:srgbClr val="F1C232"/>
                </a:solidFill>
              </a:rPr>
              <a:t>Current progress</a:t>
            </a:r>
          </a:p>
          <a:p>
            <a:pPr marL="457200" lvl="0" indent="-228600" rtl="0">
              <a:spcBef>
                <a:spcPts val="0"/>
              </a:spcBef>
              <a:spcAft>
                <a:spcPts val="0"/>
              </a:spcAft>
              <a:buChar char="-"/>
            </a:pPr>
            <a:r>
              <a:rPr lang="en" dirty="0"/>
              <a:t>Completed </a:t>
            </a:r>
            <a:r>
              <a:rPr lang="en" dirty="0" smtClean="0"/>
              <a:t>workplan</a:t>
            </a:r>
            <a:endParaRPr lang="en" dirty="0"/>
          </a:p>
          <a:p>
            <a:pPr marL="457200" lvl="0" indent="-228600" rtl="0">
              <a:spcBef>
                <a:spcPts val="0"/>
              </a:spcBef>
              <a:spcAft>
                <a:spcPts val="0"/>
              </a:spcAft>
              <a:buChar char="-"/>
            </a:pPr>
            <a:r>
              <a:rPr lang="en" dirty="0"/>
              <a:t>Purchased controller, onboard computer and sensors</a:t>
            </a:r>
          </a:p>
          <a:p>
            <a:pPr marL="457200" lvl="0" indent="-228600" rtl="0">
              <a:spcBef>
                <a:spcPts val="0"/>
              </a:spcBef>
              <a:spcAft>
                <a:spcPts val="0"/>
              </a:spcAft>
              <a:buChar char="-"/>
            </a:pPr>
            <a:r>
              <a:rPr lang="en" dirty="0"/>
              <a:t>Setup and calibrated OptiTrack vision </a:t>
            </a:r>
            <a:r>
              <a:rPr lang="en" dirty="0" smtClean="0"/>
              <a:t>system</a:t>
            </a:r>
            <a:endParaRPr lang="en" dirty="0" smtClean="0"/>
          </a:p>
          <a:p>
            <a:pPr marL="228600" lvl="0" rtl="0">
              <a:spcBef>
                <a:spcPts val="0"/>
              </a:spcBef>
              <a:spcAft>
                <a:spcPts val="0"/>
              </a:spcAft>
            </a:pPr>
            <a:endParaRPr lang="en" dirty="0"/>
          </a:p>
          <a:p>
            <a:pPr lvl="0" rtl="0">
              <a:spcBef>
                <a:spcPts val="0"/>
              </a:spcBef>
              <a:spcAft>
                <a:spcPts val="0"/>
              </a:spcAft>
              <a:buClr>
                <a:srgbClr val="000000"/>
              </a:buClr>
              <a:buSzPct val="61111"/>
              <a:buFont typeface="Arial"/>
              <a:buNone/>
            </a:pPr>
            <a:r>
              <a:rPr lang="en" b="1" dirty="0">
                <a:solidFill>
                  <a:srgbClr val="F1C232"/>
                </a:solidFill>
              </a:rPr>
              <a:t>Short-term goals</a:t>
            </a:r>
          </a:p>
          <a:p>
            <a:pPr marL="457200" lvl="0" indent="-228600" rtl="0">
              <a:spcBef>
                <a:spcPts val="0"/>
              </a:spcBef>
              <a:spcAft>
                <a:spcPts val="0"/>
              </a:spcAft>
              <a:buChar char="-"/>
            </a:pPr>
            <a:r>
              <a:rPr lang="en" dirty="0" smtClean="0"/>
              <a:t>Purchase </a:t>
            </a:r>
            <a:r>
              <a:rPr lang="en" dirty="0" smtClean="0"/>
              <a:t>quadrotor</a:t>
            </a:r>
            <a:endParaRPr lang="en" dirty="0"/>
          </a:p>
          <a:p>
            <a:pPr marL="457200" lvl="0" indent="-228600" rtl="0">
              <a:spcBef>
                <a:spcPts val="0"/>
              </a:spcBef>
              <a:spcAft>
                <a:spcPts val="0"/>
              </a:spcAft>
              <a:buChar char="-"/>
            </a:pPr>
            <a:r>
              <a:rPr lang="en" dirty="0" smtClean="0"/>
              <a:t>Quadrotor dynamic model s</a:t>
            </a:r>
            <a:r>
              <a:rPr lang="en" dirty="0" smtClean="0"/>
              <a:t>imulation</a:t>
            </a:r>
          </a:p>
          <a:p>
            <a:pPr marL="457200" lvl="0" indent="-228600" rtl="0">
              <a:spcBef>
                <a:spcPts val="0"/>
              </a:spcBef>
              <a:spcAft>
                <a:spcPts val="0"/>
              </a:spcAft>
              <a:buChar char="-"/>
            </a:pPr>
            <a:r>
              <a:rPr lang="en" dirty="0" smtClean="0"/>
              <a:t>Continue </a:t>
            </a:r>
            <a:r>
              <a:rPr lang="en" dirty="0"/>
              <a:t>to improve SSE algorithm in Matlab</a:t>
            </a:r>
          </a:p>
          <a:p>
            <a:pPr marL="457200" lvl="0" indent="-228600" rtl="0">
              <a:spcBef>
                <a:spcPts val="0"/>
              </a:spcBef>
              <a:spcAft>
                <a:spcPts val="0"/>
              </a:spcAft>
              <a:buChar char="-"/>
            </a:pPr>
            <a:r>
              <a:rPr lang="en" dirty="0"/>
              <a:t>Calibrate sensors</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Current Progress - Fall semester Gantt chart</a:t>
            </a:r>
          </a:p>
        </p:txBody>
      </p:sp>
      <p:pic>
        <p:nvPicPr>
          <p:cNvPr id="337" name="Shape 337"/>
          <p:cNvPicPr preferRelativeResize="0"/>
          <p:nvPr/>
        </p:nvPicPr>
        <p:blipFill rotWithShape="1">
          <a:blip r:embed="rId3">
            <a:alphaModFix/>
          </a:blip>
          <a:srcRect r="44830" b="27938"/>
          <a:stretch/>
        </p:blipFill>
        <p:spPr>
          <a:xfrm>
            <a:off x="1443774" y="1153399"/>
            <a:ext cx="6256450" cy="3694075"/>
          </a:xfrm>
          <a:prstGeom prst="rect">
            <a:avLst/>
          </a:prstGeom>
          <a:noFill/>
          <a:ln>
            <a:noFill/>
          </a:ln>
        </p:spPr>
      </p:pic>
      <p:cxnSp>
        <p:nvCxnSpPr>
          <p:cNvPr id="338" name="Shape 338"/>
          <p:cNvCxnSpPr/>
          <p:nvPr/>
        </p:nvCxnSpPr>
        <p:spPr>
          <a:xfrm>
            <a:off x="5612200" y="1443075"/>
            <a:ext cx="12300" cy="3404400"/>
          </a:xfrm>
          <a:prstGeom prst="straightConnector1">
            <a:avLst/>
          </a:prstGeom>
          <a:noFill/>
          <a:ln w="28575" cap="flat" cmpd="sng">
            <a:solidFill>
              <a:srgbClr val="F1C232"/>
            </a:solidFill>
            <a:prstDash val="solid"/>
            <a:round/>
            <a:headEnd type="none" w="lg" len="lg"/>
            <a:tailEnd type="none" w="lg" len="lg"/>
          </a:ln>
        </p:spPr>
      </p:cxn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343" name="Shape 343"/>
          <p:cNvPicPr preferRelativeResize="0"/>
          <p:nvPr/>
        </p:nvPicPr>
        <p:blipFill>
          <a:blip r:embed="rId3">
            <a:alphaModFix/>
          </a:blip>
          <a:stretch>
            <a:fillRect/>
          </a:stretch>
        </p:blipFill>
        <p:spPr>
          <a:xfrm>
            <a:off x="1143000" y="0"/>
            <a:ext cx="6858000" cy="5143500"/>
          </a:xfrm>
          <a:prstGeom prst="rect">
            <a:avLst/>
          </a:prstGeom>
          <a:noFill/>
          <a:ln>
            <a:noFill/>
          </a:ln>
        </p:spPr>
      </p:pic>
      <p:sp>
        <p:nvSpPr>
          <p:cNvPr id="344" name="Shape 344"/>
          <p:cNvSpPr txBox="1">
            <a:spLocks noGrp="1"/>
          </p:cNvSpPr>
          <p:nvPr>
            <p:ph type="title"/>
          </p:nvPr>
        </p:nvSpPr>
        <p:spPr>
          <a:xfrm>
            <a:off x="311700" y="348900"/>
            <a:ext cx="8520600" cy="668700"/>
          </a:xfrm>
          <a:prstGeom prst="rect">
            <a:avLst/>
          </a:prstGeom>
        </p:spPr>
        <p:txBody>
          <a:bodyPr lIns="91425" tIns="91425" rIns="91425" bIns="91425" anchor="t" anchorCtr="0">
            <a:noAutofit/>
          </a:bodyPr>
          <a:lstStyle/>
          <a:p>
            <a:pPr lvl="0" algn="ctr" rtl="0">
              <a:spcBef>
                <a:spcPts val="0"/>
              </a:spcBef>
              <a:buNone/>
            </a:pPr>
            <a:r>
              <a:rPr lang="en" sz="3600"/>
              <a:t>Questions?</a:t>
            </a:r>
          </a:p>
        </p:txBody>
      </p:sp>
      <p:sp>
        <p:nvSpPr>
          <p:cNvPr id="345" name="Shape 345"/>
          <p:cNvSpPr txBox="1"/>
          <p:nvPr/>
        </p:nvSpPr>
        <p:spPr>
          <a:xfrm>
            <a:off x="1143000" y="4896000"/>
            <a:ext cx="3000000" cy="247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FFFFFF"/>
                </a:solidFill>
                <a:latin typeface="Average"/>
                <a:ea typeface="Average"/>
                <a:cs typeface="Average"/>
                <a:sym typeface="Average"/>
              </a:rPr>
              <a:t>http://technozion.org/tz15/home/events/quadcopter</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Shape 350"/>
          <p:cNvSpPr/>
          <p:nvPr/>
        </p:nvSpPr>
        <p:spPr>
          <a:xfrm>
            <a:off x="464100" y="919775"/>
            <a:ext cx="8215800" cy="3723000"/>
          </a:xfrm>
          <a:prstGeom prst="rect">
            <a:avLst/>
          </a:prstGeom>
          <a:solidFill>
            <a:srgbClr val="FFFFF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solidFill>
                <a:srgbClr val="222222"/>
              </a:solidFill>
            </a:endParaRPr>
          </a:p>
        </p:txBody>
      </p:sp>
      <p:pic>
        <p:nvPicPr>
          <p:cNvPr id="351" name="Shape 351"/>
          <p:cNvPicPr preferRelativeResize="0"/>
          <p:nvPr/>
        </p:nvPicPr>
        <p:blipFill>
          <a:blip r:embed="rId3">
            <a:alphaModFix/>
          </a:blip>
          <a:stretch>
            <a:fillRect/>
          </a:stretch>
        </p:blipFill>
        <p:spPr>
          <a:xfrm>
            <a:off x="3295337" y="983950"/>
            <a:ext cx="2867025" cy="1057275"/>
          </a:xfrm>
          <a:prstGeom prst="rect">
            <a:avLst/>
          </a:prstGeom>
          <a:noFill/>
          <a:ln>
            <a:noFill/>
          </a:ln>
        </p:spPr>
      </p:pic>
      <p:pic>
        <p:nvPicPr>
          <p:cNvPr id="352" name="Shape 352"/>
          <p:cNvPicPr preferRelativeResize="0"/>
          <p:nvPr/>
        </p:nvPicPr>
        <p:blipFill>
          <a:blip r:embed="rId4">
            <a:alphaModFix/>
          </a:blip>
          <a:stretch>
            <a:fillRect/>
          </a:stretch>
        </p:blipFill>
        <p:spPr>
          <a:xfrm>
            <a:off x="1112337" y="1974537"/>
            <a:ext cx="1552575" cy="1047750"/>
          </a:xfrm>
          <a:prstGeom prst="rect">
            <a:avLst/>
          </a:prstGeom>
          <a:noFill/>
          <a:ln>
            <a:noFill/>
          </a:ln>
        </p:spPr>
      </p:pic>
      <p:pic>
        <p:nvPicPr>
          <p:cNvPr id="353" name="Shape 353"/>
          <p:cNvPicPr preferRelativeResize="0"/>
          <p:nvPr/>
        </p:nvPicPr>
        <p:blipFill>
          <a:blip r:embed="rId5">
            <a:alphaModFix/>
          </a:blip>
          <a:stretch>
            <a:fillRect/>
          </a:stretch>
        </p:blipFill>
        <p:spPr>
          <a:xfrm>
            <a:off x="822675" y="3210562"/>
            <a:ext cx="2552700" cy="1066800"/>
          </a:xfrm>
          <a:prstGeom prst="rect">
            <a:avLst/>
          </a:prstGeom>
          <a:noFill/>
          <a:ln>
            <a:noFill/>
          </a:ln>
        </p:spPr>
      </p:pic>
      <p:pic>
        <p:nvPicPr>
          <p:cNvPr id="354" name="Shape 354"/>
          <p:cNvPicPr preferRelativeResize="0"/>
          <p:nvPr/>
        </p:nvPicPr>
        <p:blipFill>
          <a:blip r:embed="rId6">
            <a:alphaModFix/>
          </a:blip>
          <a:stretch>
            <a:fillRect/>
          </a:stretch>
        </p:blipFill>
        <p:spPr>
          <a:xfrm>
            <a:off x="3713900" y="2581050"/>
            <a:ext cx="4810125" cy="1076325"/>
          </a:xfrm>
          <a:prstGeom prst="rect">
            <a:avLst/>
          </a:prstGeom>
          <a:noFill/>
          <a:ln>
            <a:noFill/>
          </a:ln>
        </p:spPr>
      </p:pic>
      <p:sp>
        <p:nvSpPr>
          <p:cNvPr id="355" name="Shape 355"/>
          <p:cNvSpPr txBox="1"/>
          <p:nvPr/>
        </p:nvSpPr>
        <p:spPr>
          <a:xfrm>
            <a:off x="528850" y="353975"/>
            <a:ext cx="3032700" cy="5658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dk1"/>
                </a:solidFill>
                <a:latin typeface="Oswald"/>
                <a:ea typeface="Oswald"/>
                <a:cs typeface="Oswald"/>
                <a:sym typeface="Oswald"/>
              </a:rPr>
              <a:t>Linear Motion</a:t>
            </a:r>
          </a:p>
        </p:txBody>
      </p:sp>
      <p:sp>
        <p:nvSpPr>
          <p:cNvPr id="356" name="Shape 356"/>
          <p:cNvSpPr txBox="1"/>
          <p:nvPr/>
        </p:nvSpPr>
        <p:spPr>
          <a:xfrm>
            <a:off x="3157650" y="4812000"/>
            <a:ext cx="5986200" cy="331500"/>
          </a:xfrm>
          <a:prstGeom prst="rect">
            <a:avLst/>
          </a:prstGeom>
          <a:noFill/>
          <a:ln>
            <a:noFill/>
          </a:ln>
        </p:spPr>
        <p:txBody>
          <a:bodyPr lIns="91425" tIns="91425" rIns="91425" bIns="91425" anchor="ctr" anchorCtr="0">
            <a:noAutofit/>
          </a:bodyPr>
          <a:lstStyle/>
          <a:p>
            <a:pPr lvl="0" algn="ctr" rtl="0">
              <a:spcBef>
                <a:spcPts val="0"/>
              </a:spcBef>
              <a:buNone/>
            </a:pPr>
            <a:r>
              <a:rPr lang="en" sz="900">
                <a:solidFill>
                  <a:schemeClr val="dk1"/>
                </a:solidFill>
              </a:rPr>
              <a:t>http://andrew.gibiansky.com/downloads/pdf/Quadcopter%20Dynamics,%20Simulation,%20and%20Control.pdf</a:t>
            </a:r>
          </a:p>
        </p:txBody>
      </p:sp>
      <p:sp>
        <p:nvSpPr>
          <p:cNvPr id="357" name="Shape 357"/>
          <p:cNvSpPr/>
          <p:nvPr/>
        </p:nvSpPr>
        <p:spPr>
          <a:xfrm>
            <a:off x="3262425" y="1026975"/>
            <a:ext cx="2900100" cy="1076400"/>
          </a:xfrm>
          <a:prstGeom prst="rect">
            <a:avLst/>
          </a:prstGeom>
          <a:noFill/>
          <a:ln w="19050" cap="flat" cmpd="sng">
            <a:solidFill>
              <a:srgbClr val="6D9EEB"/>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8" name="Shape 358"/>
          <p:cNvSpPr txBox="1"/>
          <p:nvPr/>
        </p:nvSpPr>
        <p:spPr>
          <a:xfrm>
            <a:off x="1260575" y="2879075"/>
            <a:ext cx="1256100" cy="331500"/>
          </a:xfrm>
          <a:prstGeom prst="rect">
            <a:avLst/>
          </a:prstGeom>
          <a:noFill/>
          <a:ln>
            <a:noFill/>
          </a:ln>
        </p:spPr>
        <p:txBody>
          <a:bodyPr lIns="91425" tIns="91425" rIns="91425" bIns="91425" anchor="t" anchorCtr="0">
            <a:noAutofit/>
          </a:bodyPr>
          <a:lstStyle/>
          <a:p>
            <a:pPr lvl="0" algn="ctr" rtl="0">
              <a:spcBef>
                <a:spcPts val="0"/>
              </a:spcBef>
              <a:buNone/>
            </a:pPr>
            <a:r>
              <a:rPr lang="en" b="1">
                <a:solidFill>
                  <a:srgbClr val="6AA84F"/>
                </a:solidFill>
              </a:rPr>
              <a:t>Drag Force</a:t>
            </a:r>
          </a:p>
        </p:txBody>
      </p:sp>
      <p:sp>
        <p:nvSpPr>
          <p:cNvPr id="359" name="Shape 359"/>
          <p:cNvSpPr txBox="1"/>
          <p:nvPr/>
        </p:nvSpPr>
        <p:spPr>
          <a:xfrm>
            <a:off x="648975" y="4180600"/>
            <a:ext cx="2900100" cy="331500"/>
          </a:xfrm>
          <a:prstGeom prst="rect">
            <a:avLst/>
          </a:prstGeom>
          <a:noFill/>
          <a:ln>
            <a:noFill/>
          </a:ln>
        </p:spPr>
        <p:txBody>
          <a:bodyPr lIns="91425" tIns="91425" rIns="91425" bIns="91425" anchor="t" anchorCtr="0">
            <a:noAutofit/>
          </a:bodyPr>
          <a:lstStyle/>
          <a:p>
            <a:pPr lvl="0" algn="ctr" rtl="0">
              <a:spcBef>
                <a:spcPts val="0"/>
              </a:spcBef>
              <a:buNone/>
            </a:pPr>
            <a:r>
              <a:rPr lang="en" b="1">
                <a:solidFill>
                  <a:srgbClr val="6AA84F"/>
                </a:solidFill>
              </a:rPr>
              <a:t>Thrust vector in body frame</a:t>
            </a:r>
          </a:p>
        </p:txBody>
      </p:sp>
      <p:sp>
        <p:nvSpPr>
          <p:cNvPr id="360" name="Shape 360"/>
          <p:cNvSpPr txBox="1"/>
          <p:nvPr/>
        </p:nvSpPr>
        <p:spPr>
          <a:xfrm>
            <a:off x="4778775" y="3520550"/>
            <a:ext cx="3445800" cy="331500"/>
          </a:xfrm>
          <a:prstGeom prst="rect">
            <a:avLst/>
          </a:prstGeom>
          <a:noFill/>
          <a:ln>
            <a:noFill/>
          </a:ln>
        </p:spPr>
        <p:txBody>
          <a:bodyPr lIns="91425" tIns="91425" rIns="91425" bIns="91425" anchor="t" anchorCtr="0">
            <a:noAutofit/>
          </a:bodyPr>
          <a:lstStyle/>
          <a:p>
            <a:pPr lvl="0" algn="ctr" rtl="0">
              <a:spcBef>
                <a:spcPts val="0"/>
              </a:spcBef>
              <a:buNone/>
            </a:pPr>
            <a:r>
              <a:rPr lang="en" b="1">
                <a:solidFill>
                  <a:srgbClr val="6AA84F"/>
                </a:solidFill>
              </a:rPr>
              <a:t>Rotation matrix for relating body frame to inertial frame </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Shape 365"/>
          <p:cNvSpPr/>
          <p:nvPr/>
        </p:nvSpPr>
        <p:spPr>
          <a:xfrm>
            <a:off x="464100" y="873050"/>
            <a:ext cx="8215800" cy="4028100"/>
          </a:xfrm>
          <a:prstGeom prst="rect">
            <a:avLst/>
          </a:prstGeom>
          <a:solidFill>
            <a:srgbClr val="FFFFF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solidFill>
                <a:srgbClr val="222222"/>
              </a:solidFill>
            </a:endParaRPr>
          </a:p>
        </p:txBody>
      </p:sp>
      <p:pic>
        <p:nvPicPr>
          <p:cNvPr id="366" name="Shape 366"/>
          <p:cNvPicPr preferRelativeResize="0"/>
          <p:nvPr/>
        </p:nvPicPr>
        <p:blipFill>
          <a:blip r:embed="rId3">
            <a:alphaModFix/>
          </a:blip>
          <a:stretch>
            <a:fillRect/>
          </a:stretch>
        </p:blipFill>
        <p:spPr>
          <a:xfrm>
            <a:off x="4548387" y="1887687"/>
            <a:ext cx="3629025" cy="1085850"/>
          </a:xfrm>
          <a:prstGeom prst="rect">
            <a:avLst/>
          </a:prstGeom>
          <a:noFill/>
          <a:ln>
            <a:noFill/>
          </a:ln>
        </p:spPr>
      </p:pic>
      <p:pic>
        <p:nvPicPr>
          <p:cNvPr id="367" name="Shape 367"/>
          <p:cNvPicPr preferRelativeResize="0"/>
          <p:nvPr/>
        </p:nvPicPr>
        <p:blipFill>
          <a:blip r:embed="rId4">
            <a:alphaModFix/>
          </a:blip>
          <a:stretch>
            <a:fillRect/>
          </a:stretch>
        </p:blipFill>
        <p:spPr>
          <a:xfrm>
            <a:off x="1271800" y="1900237"/>
            <a:ext cx="2152650" cy="1038225"/>
          </a:xfrm>
          <a:prstGeom prst="rect">
            <a:avLst/>
          </a:prstGeom>
          <a:noFill/>
          <a:ln>
            <a:noFill/>
          </a:ln>
        </p:spPr>
      </p:pic>
      <p:pic>
        <p:nvPicPr>
          <p:cNvPr id="368" name="Shape 368"/>
          <p:cNvPicPr preferRelativeResize="0"/>
          <p:nvPr/>
        </p:nvPicPr>
        <p:blipFill>
          <a:blip r:embed="rId5">
            <a:alphaModFix/>
          </a:blip>
          <a:stretch>
            <a:fillRect/>
          </a:stretch>
        </p:blipFill>
        <p:spPr>
          <a:xfrm>
            <a:off x="4610312" y="3154037"/>
            <a:ext cx="3505200" cy="1333500"/>
          </a:xfrm>
          <a:prstGeom prst="rect">
            <a:avLst/>
          </a:prstGeom>
          <a:noFill/>
          <a:ln>
            <a:noFill/>
          </a:ln>
        </p:spPr>
      </p:pic>
      <p:sp>
        <p:nvSpPr>
          <p:cNvPr id="369" name="Shape 369"/>
          <p:cNvSpPr txBox="1"/>
          <p:nvPr/>
        </p:nvSpPr>
        <p:spPr>
          <a:xfrm>
            <a:off x="528850" y="301750"/>
            <a:ext cx="3306300" cy="5001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dk1"/>
                </a:solidFill>
                <a:latin typeface="Oswald"/>
                <a:ea typeface="Oswald"/>
                <a:cs typeface="Oswald"/>
                <a:sym typeface="Oswald"/>
              </a:rPr>
              <a:t>Rotational Motion</a:t>
            </a:r>
          </a:p>
        </p:txBody>
      </p:sp>
      <p:sp>
        <p:nvSpPr>
          <p:cNvPr id="370" name="Shape 370"/>
          <p:cNvSpPr txBox="1"/>
          <p:nvPr/>
        </p:nvSpPr>
        <p:spPr>
          <a:xfrm>
            <a:off x="3061075" y="4901150"/>
            <a:ext cx="6082800" cy="242400"/>
          </a:xfrm>
          <a:prstGeom prst="rect">
            <a:avLst/>
          </a:prstGeom>
          <a:noFill/>
          <a:ln>
            <a:noFill/>
          </a:ln>
        </p:spPr>
        <p:txBody>
          <a:bodyPr lIns="91425" tIns="91425" rIns="91425" bIns="91425" anchor="ctr" anchorCtr="0">
            <a:noAutofit/>
          </a:bodyPr>
          <a:lstStyle/>
          <a:p>
            <a:pPr lvl="0" algn="ctr" rtl="0">
              <a:spcBef>
                <a:spcPts val="0"/>
              </a:spcBef>
              <a:buNone/>
            </a:pPr>
            <a:r>
              <a:rPr lang="en" sz="900">
                <a:solidFill>
                  <a:schemeClr val="dk1"/>
                </a:solidFill>
              </a:rPr>
              <a:t>http://andrew.gibiansky.com/downloads/pdf/Quadcopter%20Dynamics,%20Simulation,%20and%20Control.pdf</a:t>
            </a:r>
          </a:p>
        </p:txBody>
      </p:sp>
      <p:pic>
        <p:nvPicPr>
          <p:cNvPr id="371" name="Shape 371"/>
          <p:cNvPicPr preferRelativeResize="0"/>
          <p:nvPr/>
        </p:nvPicPr>
        <p:blipFill>
          <a:blip r:embed="rId6">
            <a:alphaModFix/>
          </a:blip>
          <a:stretch>
            <a:fillRect/>
          </a:stretch>
        </p:blipFill>
        <p:spPr>
          <a:xfrm>
            <a:off x="3355512" y="997037"/>
            <a:ext cx="2886075" cy="790575"/>
          </a:xfrm>
          <a:prstGeom prst="rect">
            <a:avLst/>
          </a:prstGeom>
          <a:noFill/>
          <a:ln>
            <a:noFill/>
          </a:ln>
        </p:spPr>
      </p:pic>
      <p:pic>
        <p:nvPicPr>
          <p:cNvPr id="372" name="Shape 372"/>
          <p:cNvPicPr preferRelativeResize="0"/>
          <p:nvPr/>
        </p:nvPicPr>
        <p:blipFill>
          <a:blip r:embed="rId7">
            <a:alphaModFix/>
          </a:blip>
          <a:stretch>
            <a:fillRect/>
          </a:stretch>
        </p:blipFill>
        <p:spPr>
          <a:xfrm>
            <a:off x="1193800" y="3362962"/>
            <a:ext cx="2514600" cy="1038225"/>
          </a:xfrm>
          <a:prstGeom prst="rect">
            <a:avLst/>
          </a:prstGeom>
          <a:noFill/>
          <a:ln>
            <a:noFill/>
          </a:ln>
        </p:spPr>
      </p:pic>
      <p:sp>
        <p:nvSpPr>
          <p:cNvPr id="373" name="Shape 373"/>
          <p:cNvSpPr/>
          <p:nvPr/>
        </p:nvSpPr>
        <p:spPr>
          <a:xfrm>
            <a:off x="3338625" y="950775"/>
            <a:ext cx="2900100" cy="845400"/>
          </a:xfrm>
          <a:prstGeom prst="rect">
            <a:avLst/>
          </a:prstGeom>
          <a:noFill/>
          <a:ln w="19050" cap="flat" cmpd="sng">
            <a:solidFill>
              <a:srgbClr val="6D9EEB"/>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4" name="Shape 374"/>
          <p:cNvSpPr txBox="1"/>
          <p:nvPr/>
        </p:nvSpPr>
        <p:spPr>
          <a:xfrm>
            <a:off x="1775950" y="2802875"/>
            <a:ext cx="1502700" cy="331500"/>
          </a:xfrm>
          <a:prstGeom prst="rect">
            <a:avLst/>
          </a:prstGeom>
          <a:noFill/>
          <a:ln>
            <a:noFill/>
          </a:ln>
        </p:spPr>
        <p:txBody>
          <a:bodyPr lIns="91425" tIns="91425" rIns="91425" bIns="91425" anchor="t" anchorCtr="0">
            <a:noAutofit/>
          </a:bodyPr>
          <a:lstStyle/>
          <a:p>
            <a:pPr lvl="0" algn="ctr" rtl="0">
              <a:spcBef>
                <a:spcPts val="0"/>
              </a:spcBef>
              <a:buNone/>
            </a:pPr>
            <a:r>
              <a:rPr lang="en" b="1">
                <a:solidFill>
                  <a:srgbClr val="6AA84F"/>
                </a:solidFill>
              </a:rPr>
              <a:t>Inertia matrix</a:t>
            </a:r>
          </a:p>
        </p:txBody>
      </p:sp>
      <p:sp>
        <p:nvSpPr>
          <p:cNvPr id="375" name="Shape 375"/>
          <p:cNvSpPr txBox="1"/>
          <p:nvPr/>
        </p:nvSpPr>
        <p:spPr>
          <a:xfrm>
            <a:off x="4933100" y="2802875"/>
            <a:ext cx="2787600" cy="331500"/>
          </a:xfrm>
          <a:prstGeom prst="rect">
            <a:avLst/>
          </a:prstGeom>
          <a:noFill/>
          <a:ln>
            <a:noFill/>
          </a:ln>
        </p:spPr>
        <p:txBody>
          <a:bodyPr lIns="91425" tIns="91425" rIns="91425" bIns="91425" anchor="t" anchorCtr="0">
            <a:noAutofit/>
          </a:bodyPr>
          <a:lstStyle/>
          <a:p>
            <a:pPr lvl="0" algn="ctr" rtl="0">
              <a:spcBef>
                <a:spcPts val="0"/>
              </a:spcBef>
              <a:buNone/>
            </a:pPr>
            <a:r>
              <a:rPr lang="en" b="1">
                <a:solidFill>
                  <a:srgbClr val="6AA84F"/>
                </a:solidFill>
              </a:rPr>
              <a:t>Torques in the body frame</a:t>
            </a:r>
          </a:p>
        </p:txBody>
      </p:sp>
      <p:sp>
        <p:nvSpPr>
          <p:cNvPr id="376" name="Shape 376"/>
          <p:cNvSpPr txBox="1"/>
          <p:nvPr/>
        </p:nvSpPr>
        <p:spPr>
          <a:xfrm>
            <a:off x="1057525" y="4325000"/>
            <a:ext cx="2886000" cy="331500"/>
          </a:xfrm>
          <a:prstGeom prst="rect">
            <a:avLst/>
          </a:prstGeom>
          <a:noFill/>
          <a:ln>
            <a:noFill/>
          </a:ln>
        </p:spPr>
        <p:txBody>
          <a:bodyPr lIns="91425" tIns="91425" rIns="91425" bIns="91425" anchor="t" anchorCtr="0">
            <a:noAutofit/>
          </a:bodyPr>
          <a:lstStyle/>
          <a:p>
            <a:pPr lvl="0" algn="ctr" rtl="0">
              <a:spcBef>
                <a:spcPts val="0"/>
              </a:spcBef>
              <a:buNone/>
            </a:pPr>
            <a:r>
              <a:rPr lang="en" b="1">
                <a:solidFill>
                  <a:srgbClr val="6AA84F"/>
                </a:solidFill>
              </a:rPr>
              <a:t>Angular velocity in body frame</a:t>
            </a:r>
          </a:p>
        </p:txBody>
      </p:sp>
      <p:sp>
        <p:nvSpPr>
          <p:cNvPr id="377" name="Shape 377"/>
          <p:cNvSpPr txBox="1"/>
          <p:nvPr/>
        </p:nvSpPr>
        <p:spPr>
          <a:xfrm>
            <a:off x="4686500" y="4257550"/>
            <a:ext cx="3707400" cy="331500"/>
          </a:xfrm>
          <a:prstGeom prst="rect">
            <a:avLst/>
          </a:prstGeom>
          <a:noFill/>
          <a:ln>
            <a:noFill/>
          </a:ln>
        </p:spPr>
        <p:txBody>
          <a:bodyPr lIns="91425" tIns="91425" rIns="91425" bIns="91425" anchor="t" anchorCtr="0">
            <a:noAutofit/>
          </a:bodyPr>
          <a:lstStyle/>
          <a:p>
            <a:pPr lvl="0" algn="ctr" rtl="0">
              <a:spcBef>
                <a:spcPts val="0"/>
              </a:spcBef>
              <a:buNone/>
            </a:pPr>
            <a:r>
              <a:rPr lang="en" b="1">
                <a:solidFill>
                  <a:srgbClr val="6AA84F"/>
                </a:solidFill>
              </a:rPr>
              <a:t>Rotation matrix for relating body frame to inertial frame for rotational motion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311700" y="445025"/>
            <a:ext cx="3049017" cy="572700"/>
          </a:xfrm>
          <a:prstGeom prst="rect">
            <a:avLst/>
          </a:prstGeom>
        </p:spPr>
        <p:txBody>
          <a:bodyPr lIns="91425" tIns="91425" rIns="91425" bIns="91425" anchor="t" anchorCtr="0">
            <a:noAutofit/>
          </a:bodyPr>
          <a:lstStyle/>
          <a:p>
            <a:pPr lvl="0" rtl="0">
              <a:spcBef>
                <a:spcPts val="0"/>
              </a:spcBef>
              <a:buNone/>
            </a:pPr>
            <a:r>
              <a:rPr lang="en"/>
              <a:t>Project Statement</a:t>
            </a:r>
          </a:p>
        </p:txBody>
      </p:sp>
      <p:pic>
        <p:nvPicPr>
          <p:cNvPr id="120" name="Shape 120"/>
          <p:cNvPicPr preferRelativeResize="0">
            <a:picLocks noChangeAspect="1"/>
          </p:cNvPicPr>
          <p:nvPr/>
        </p:nvPicPr>
        <p:blipFill>
          <a:blip r:embed="rId3">
            <a:alphaModFix/>
          </a:blip>
          <a:stretch>
            <a:fillRect/>
          </a:stretch>
        </p:blipFill>
        <p:spPr>
          <a:xfrm>
            <a:off x="5438899" y="282815"/>
            <a:ext cx="2473683" cy="734910"/>
          </a:xfrm>
          <a:prstGeom prst="rect">
            <a:avLst/>
          </a:prstGeom>
          <a:noFill/>
          <a:ln>
            <a:noFill/>
          </a:ln>
        </p:spPr>
      </p:pic>
      <p:pic>
        <p:nvPicPr>
          <p:cNvPr id="121" name="Shape 121"/>
          <p:cNvPicPr preferRelativeResize="0">
            <a:picLocks noChangeAspect="1"/>
          </p:cNvPicPr>
          <p:nvPr/>
        </p:nvPicPr>
        <p:blipFill>
          <a:blip r:embed="rId4">
            <a:alphaModFix/>
          </a:blip>
          <a:stretch>
            <a:fillRect/>
          </a:stretch>
        </p:blipFill>
        <p:spPr>
          <a:xfrm>
            <a:off x="8128713" y="286205"/>
            <a:ext cx="731520" cy="731520"/>
          </a:xfrm>
          <a:prstGeom prst="rect">
            <a:avLst/>
          </a:prstGeom>
          <a:noFill/>
          <a:ln>
            <a:noFill/>
          </a:ln>
        </p:spPr>
      </p:pic>
      <p:sp>
        <p:nvSpPr>
          <p:cNvPr id="122" name="Shape 122"/>
          <p:cNvSpPr txBox="1">
            <a:spLocks noGrp="1"/>
          </p:cNvSpPr>
          <p:nvPr>
            <p:ph type="body" idx="1"/>
          </p:nvPr>
        </p:nvSpPr>
        <p:spPr>
          <a:xfrm>
            <a:off x="832800" y="1118350"/>
            <a:ext cx="7478400" cy="1760700"/>
          </a:xfrm>
          <a:prstGeom prst="rect">
            <a:avLst/>
          </a:prstGeom>
        </p:spPr>
        <p:txBody>
          <a:bodyPr lIns="91425" tIns="91425" rIns="91425" bIns="91425" anchor="t" anchorCtr="0">
            <a:noAutofit/>
          </a:bodyPr>
          <a:lstStyle/>
          <a:p>
            <a:pPr lvl="0" rtl="0">
              <a:spcBef>
                <a:spcPts val="0"/>
              </a:spcBef>
              <a:buNone/>
            </a:pPr>
            <a:r>
              <a:rPr lang="en" dirty="0"/>
              <a:t>The Northrop Grumman Clinic Team will implement a </a:t>
            </a:r>
            <a:r>
              <a:rPr lang="en" b="1" dirty="0">
                <a:solidFill>
                  <a:srgbClr val="F1C232"/>
                </a:solidFill>
              </a:rPr>
              <a:t>secure state estimator</a:t>
            </a:r>
            <a:r>
              <a:rPr lang="en" dirty="0"/>
              <a:t> in software and then experimentally validate the estimator in hardware. The team will demonstrate that the addition of the SSE algorithm to the control loop reduces the real-time tracking error of a quadrotor when using measurements from compromised onboard sensors.</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Project Statement</a:t>
            </a:r>
          </a:p>
        </p:txBody>
      </p:sp>
      <p:sp>
        <p:nvSpPr>
          <p:cNvPr id="130" name="Shape 130"/>
          <p:cNvSpPr txBox="1">
            <a:spLocks noGrp="1"/>
          </p:cNvSpPr>
          <p:nvPr>
            <p:ph type="body" idx="1"/>
          </p:nvPr>
        </p:nvSpPr>
        <p:spPr>
          <a:xfrm>
            <a:off x="832800" y="1118350"/>
            <a:ext cx="7478400" cy="1760700"/>
          </a:xfrm>
          <a:prstGeom prst="rect">
            <a:avLst/>
          </a:prstGeom>
        </p:spPr>
        <p:txBody>
          <a:bodyPr lIns="91425" tIns="91425" rIns="91425" bIns="91425" anchor="t" anchorCtr="0">
            <a:noAutofit/>
          </a:bodyPr>
          <a:lstStyle/>
          <a:p>
            <a:pPr lvl="0" rtl="0">
              <a:spcBef>
                <a:spcPts val="0"/>
              </a:spcBef>
              <a:buNone/>
            </a:pPr>
            <a:r>
              <a:rPr lang="en"/>
              <a:t>The Northrop Grumman Clinic Team will implement a secure state estimator in software and then </a:t>
            </a:r>
            <a:r>
              <a:rPr lang="en" b="1">
                <a:solidFill>
                  <a:srgbClr val="F1C232"/>
                </a:solidFill>
              </a:rPr>
              <a:t>experimentally validate</a:t>
            </a:r>
            <a:r>
              <a:rPr lang="en">
                <a:solidFill>
                  <a:srgbClr val="F1C232"/>
                </a:solidFill>
              </a:rPr>
              <a:t> </a:t>
            </a:r>
            <a:r>
              <a:rPr lang="en" b="1">
                <a:solidFill>
                  <a:srgbClr val="F1C232"/>
                </a:solidFill>
              </a:rPr>
              <a:t>the estimator in</a:t>
            </a:r>
            <a:r>
              <a:rPr lang="en">
                <a:solidFill>
                  <a:srgbClr val="F1C232"/>
                </a:solidFill>
              </a:rPr>
              <a:t> </a:t>
            </a:r>
            <a:r>
              <a:rPr lang="en" b="1">
                <a:solidFill>
                  <a:srgbClr val="F1C232"/>
                </a:solidFill>
              </a:rPr>
              <a:t>hardware</a:t>
            </a:r>
            <a:r>
              <a:rPr lang="en"/>
              <a:t>. The team will demonstrate that the addition of the SSE algorithm to the control loop reduces the real-time tracking error of a quadrotor when using measurements from compromised onboard sensors.</a:t>
            </a:r>
          </a:p>
        </p:txBody>
      </p:sp>
      <p:pic>
        <p:nvPicPr>
          <p:cNvPr id="6" name="Shape 120"/>
          <p:cNvPicPr preferRelativeResize="0">
            <a:picLocks noChangeAspect="1"/>
          </p:cNvPicPr>
          <p:nvPr/>
        </p:nvPicPr>
        <p:blipFill>
          <a:blip r:embed="rId3">
            <a:alphaModFix/>
          </a:blip>
          <a:stretch>
            <a:fillRect/>
          </a:stretch>
        </p:blipFill>
        <p:spPr>
          <a:xfrm>
            <a:off x="5438899" y="282815"/>
            <a:ext cx="2473683" cy="734910"/>
          </a:xfrm>
          <a:prstGeom prst="rect">
            <a:avLst/>
          </a:prstGeom>
          <a:noFill/>
          <a:ln>
            <a:noFill/>
          </a:ln>
        </p:spPr>
      </p:pic>
      <p:pic>
        <p:nvPicPr>
          <p:cNvPr id="7" name="Shape 121"/>
          <p:cNvPicPr preferRelativeResize="0">
            <a:picLocks noChangeAspect="1"/>
          </p:cNvPicPr>
          <p:nvPr/>
        </p:nvPicPr>
        <p:blipFill>
          <a:blip r:embed="rId4">
            <a:alphaModFix/>
          </a:blip>
          <a:stretch>
            <a:fillRect/>
          </a:stretch>
        </p:blipFill>
        <p:spPr>
          <a:xfrm>
            <a:off x="8128713" y="286205"/>
            <a:ext cx="731520" cy="731520"/>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Project Statement</a:t>
            </a:r>
          </a:p>
        </p:txBody>
      </p:sp>
      <p:sp>
        <p:nvSpPr>
          <p:cNvPr id="138" name="Shape 138"/>
          <p:cNvSpPr txBox="1">
            <a:spLocks noGrp="1"/>
          </p:cNvSpPr>
          <p:nvPr>
            <p:ph type="body" idx="1"/>
          </p:nvPr>
        </p:nvSpPr>
        <p:spPr>
          <a:xfrm>
            <a:off x="832800" y="1118350"/>
            <a:ext cx="7478400" cy="1760700"/>
          </a:xfrm>
          <a:prstGeom prst="rect">
            <a:avLst/>
          </a:prstGeom>
        </p:spPr>
        <p:txBody>
          <a:bodyPr lIns="91425" tIns="91425" rIns="91425" bIns="91425" anchor="t" anchorCtr="0">
            <a:noAutofit/>
          </a:bodyPr>
          <a:lstStyle/>
          <a:p>
            <a:pPr lvl="0" rtl="0">
              <a:spcBef>
                <a:spcPts val="0"/>
              </a:spcBef>
              <a:buNone/>
            </a:pPr>
            <a:r>
              <a:rPr lang="en"/>
              <a:t>The Northrop Grumman Clinic Team will implement a secure state estimator in software and then experimentally validate the estimator in hardware. The team will demonstrate that the addition of the SSE algorithm to the control loop reduces the </a:t>
            </a:r>
            <a:r>
              <a:rPr lang="en" b="1">
                <a:solidFill>
                  <a:srgbClr val="F1C232"/>
                </a:solidFill>
              </a:rPr>
              <a:t>real-time tracking error of a quadrotor</a:t>
            </a:r>
            <a:r>
              <a:rPr lang="en"/>
              <a:t> when using measurements from compromised onboard sensors.</a:t>
            </a:r>
          </a:p>
        </p:txBody>
      </p:sp>
      <p:pic>
        <p:nvPicPr>
          <p:cNvPr id="6" name="Shape 120"/>
          <p:cNvPicPr preferRelativeResize="0">
            <a:picLocks noChangeAspect="1"/>
          </p:cNvPicPr>
          <p:nvPr/>
        </p:nvPicPr>
        <p:blipFill>
          <a:blip r:embed="rId3">
            <a:alphaModFix/>
          </a:blip>
          <a:stretch>
            <a:fillRect/>
          </a:stretch>
        </p:blipFill>
        <p:spPr>
          <a:xfrm>
            <a:off x="5438899" y="282815"/>
            <a:ext cx="2473683" cy="734910"/>
          </a:xfrm>
          <a:prstGeom prst="rect">
            <a:avLst/>
          </a:prstGeom>
          <a:noFill/>
          <a:ln>
            <a:noFill/>
          </a:ln>
        </p:spPr>
      </p:pic>
      <p:pic>
        <p:nvPicPr>
          <p:cNvPr id="7" name="Shape 121"/>
          <p:cNvPicPr preferRelativeResize="0">
            <a:picLocks noChangeAspect="1"/>
          </p:cNvPicPr>
          <p:nvPr/>
        </p:nvPicPr>
        <p:blipFill>
          <a:blip r:embed="rId4">
            <a:alphaModFix/>
          </a:blip>
          <a:stretch>
            <a:fillRect/>
          </a:stretch>
        </p:blipFill>
        <p:spPr>
          <a:xfrm>
            <a:off x="8128713" y="286205"/>
            <a:ext cx="731520" cy="731520"/>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Project Statement</a:t>
            </a:r>
          </a:p>
        </p:txBody>
      </p:sp>
      <p:sp>
        <p:nvSpPr>
          <p:cNvPr id="146" name="Shape 146"/>
          <p:cNvSpPr txBox="1">
            <a:spLocks noGrp="1"/>
          </p:cNvSpPr>
          <p:nvPr>
            <p:ph type="body" idx="1"/>
          </p:nvPr>
        </p:nvSpPr>
        <p:spPr>
          <a:xfrm>
            <a:off x="832800" y="1118350"/>
            <a:ext cx="7478400" cy="1760700"/>
          </a:xfrm>
          <a:prstGeom prst="rect">
            <a:avLst/>
          </a:prstGeom>
        </p:spPr>
        <p:txBody>
          <a:bodyPr lIns="91425" tIns="91425" rIns="91425" bIns="91425" anchor="t" anchorCtr="0">
            <a:noAutofit/>
          </a:bodyPr>
          <a:lstStyle/>
          <a:p>
            <a:pPr lvl="0" rtl="0">
              <a:spcBef>
                <a:spcPts val="0"/>
              </a:spcBef>
              <a:buNone/>
            </a:pPr>
            <a:r>
              <a:rPr lang="en"/>
              <a:t>The Northrop Grumman Clinic Team will implement a secure state estimator in software and then experimentally validate the estimator in hardware. The team will demonstrate that the addition of the SSE algorithm to the control loop reduces the real-time tracking error of a quadrotor when using measurements from </a:t>
            </a:r>
            <a:r>
              <a:rPr lang="en" b="1">
                <a:solidFill>
                  <a:srgbClr val="F1C232"/>
                </a:solidFill>
              </a:rPr>
              <a:t>compromised onboard sensors</a:t>
            </a:r>
            <a:r>
              <a:rPr lang="en"/>
              <a:t>.</a:t>
            </a:r>
          </a:p>
        </p:txBody>
      </p:sp>
      <p:pic>
        <p:nvPicPr>
          <p:cNvPr id="6" name="Shape 120"/>
          <p:cNvPicPr preferRelativeResize="0">
            <a:picLocks noChangeAspect="1"/>
          </p:cNvPicPr>
          <p:nvPr/>
        </p:nvPicPr>
        <p:blipFill>
          <a:blip r:embed="rId3">
            <a:alphaModFix/>
          </a:blip>
          <a:stretch>
            <a:fillRect/>
          </a:stretch>
        </p:blipFill>
        <p:spPr>
          <a:xfrm>
            <a:off x="5438899" y="282815"/>
            <a:ext cx="2473683" cy="734910"/>
          </a:xfrm>
          <a:prstGeom prst="rect">
            <a:avLst/>
          </a:prstGeom>
          <a:noFill/>
          <a:ln>
            <a:noFill/>
          </a:ln>
        </p:spPr>
      </p:pic>
      <p:pic>
        <p:nvPicPr>
          <p:cNvPr id="7" name="Shape 121"/>
          <p:cNvPicPr preferRelativeResize="0">
            <a:picLocks noChangeAspect="1"/>
          </p:cNvPicPr>
          <p:nvPr/>
        </p:nvPicPr>
        <p:blipFill>
          <a:blip r:embed="rId4">
            <a:alphaModFix/>
          </a:blip>
          <a:stretch>
            <a:fillRect/>
          </a:stretch>
        </p:blipFill>
        <p:spPr>
          <a:xfrm>
            <a:off x="8128713" y="286205"/>
            <a:ext cx="731520" cy="731520"/>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body" idx="1"/>
          </p:nvPr>
        </p:nvSpPr>
        <p:spPr>
          <a:xfrm>
            <a:off x="311700" y="1152475"/>
            <a:ext cx="3638700" cy="3416400"/>
          </a:xfrm>
          <a:prstGeom prst="rect">
            <a:avLst/>
          </a:prstGeom>
        </p:spPr>
        <p:txBody>
          <a:bodyPr lIns="91425" tIns="91425" rIns="91425" bIns="91425" anchor="t" anchorCtr="0">
            <a:noAutofit/>
          </a:bodyPr>
          <a:lstStyle/>
          <a:p>
            <a:pPr marL="457200" lvl="0" indent="-342900" rtl="0">
              <a:spcBef>
                <a:spcPts val="0"/>
              </a:spcBef>
              <a:spcAft>
                <a:spcPts val="1000"/>
              </a:spcAft>
              <a:buClr>
                <a:srgbClr val="D9D9D9"/>
              </a:buClr>
              <a:buSzPct val="100000"/>
              <a:buChar char="-"/>
            </a:pPr>
            <a:r>
              <a:rPr lang="en" sz="1800" dirty="0">
                <a:solidFill>
                  <a:srgbClr val="D9D9D9"/>
                </a:solidFill>
              </a:rPr>
              <a:t>Demonstrate quadrotor altitude tracking control with </a:t>
            </a:r>
            <a:r>
              <a:rPr lang="en" sz="1800" u="sng" dirty="0">
                <a:solidFill>
                  <a:srgbClr val="D9D9D9"/>
                </a:solidFill>
              </a:rPr>
              <a:t>minimal</a:t>
            </a:r>
            <a:r>
              <a:rPr lang="en" sz="1800" dirty="0">
                <a:solidFill>
                  <a:srgbClr val="D9D9D9"/>
                </a:solidFill>
              </a:rPr>
              <a:t> </a:t>
            </a:r>
            <a:r>
              <a:rPr lang="en" sz="1800" b="1" dirty="0">
                <a:solidFill>
                  <a:srgbClr val="F1C232"/>
                </a:solidFill>
              </a:rPr>
              <a:t>tracking error</a:t>
            </a:r>
            <a:r>
              <a:rPr lang="en" sz="1800" dirty="0">
                <a:solidFill>
                  <a:srgbClr val="D9D9D9"/>
                </a:solidFill>
              </a:rPr>
              <a:t> [m]</a:t>
            </a:r>
          </a:p>
          <a:p>
            <a:pPr marL="457200" lvl="0" indent="-342900" rtl="0">
              <a:spcBef>
                <a:spcPts val="0"/>
              </a:spcBef>
              <a:spcAft>
                <a:spcPts val="1000"/>
              </a:spcAft>
              <a:buClr>
                <a:srgbClr val="D9D9D9"/>
              </a:buClr>
              <a:buSzPct val="100000"/>
              <a:buChar char="-"/>
            </a:pPr>
            <a:r>
              <a:rPr lang="en" sz="1800" u="sng" dirty="0">
                <a:solidFill>
                  <a:srgbClr val="D9D9D9"/>
                </a:solidFill>
              </a:rPr>
              <a:t>Maximize</a:t>
            </a:r>
            <a:r>
              <a:rPr lang="en" sz="1800" dirty="0">
                <a:solidFill>
                  <a:srgbClr val="D9D9D9"/>
                </a:solidFill>
              </a:rPr>
              <a:t> the </a:t>
            </a:r>
            <a:r>
              <a:rPr lang="en" sz="1800" b="1" dirty="0">
                <a:solidFill>
                  <a:srgbClr val="F1C232"/>
                </a:solidFill>
              </a:rPr>
              <a:t>number of compromised sensors</a:t>
            </a:r>
            <a:r>
              <a:rPr lang="en" sz="1800" dirty="0">
                <a:solidFill>
                  <a:srgbClr val="D9D9D9"/>
                </a:solidFill>
              </a:rPr>
              <a:t> for which the SSE can be tested</a:t>
            </a:r>
          </a:p>
          <a:p>
            <a:pPr marL="457200" lvl="0" indent="-342900" rtl="0">
              <a:spcBef>
                <a:spcPts val="0"/>
              </a:spcBef>
              <a:spcAft>
                <a:spcPts val="1000"/>
              </a:spcAft>
              <a:buClr>
                <a:srgbClr val="CCCCCC"/>
              </a:buClr>
              <a:buSzPct val="100000"/>
              <a:buChar char="-"/>
            </a:pPr>
            <a:r>
              <a:rPr lang="en" sz="1800" u="sng" dirty="0" smtClean="0">
                <a:solidFill>
                  <a:srgbClr val="CCCCCC"/>
                </a:solidFill>
              </a:rPr>
              <a:t>Minimize</a:t>
            </a:r>
            <a:r>
              <a:rPr lang="en" sz="1800" dirty="0" smtClean="0">
                <a:solidFill>
                  <a:srgbClr val="CCCCCC"/>
                </a:solidFill>
              </a:rPr>
              <a:t> </a:t>
            </a:r>
            <a:r>
              <a:rPr lang="en" sz="1800" b="1" dirty="0">
                <a:solidFill>
                  <a:srgbClr val="F1C232"/>
                </a:solidFill>
              </a:rPr>
              <a:t>cost</a:t>
            </a:r>
            <a:r>
              <a:rPr lang="en" sz="1800" dirty="0">
                <a:solidFill>
                  <a:srgbClr val="CCCCCC"/>
                </a:solidFill>
              </a:rPr>
              <a:t> </a:t>
            </a:r>
          </a:p>
        </p:txBody>
      </p:sp>
      <p:sp>
        <p:nvSpPr>
          <p:cNvPr id="152" name="Shape 15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Objectives</a:t>
            </a:r>
          </a:p>
        </p:txBody>
      </p:sp>
      <p:pic>
        <p:nvPicPr>
          <p:cNvPr id="153" name="Shape 153"/>
          <p:cNvPicPr preferRelativeResize="0"/>
          <p:nvPr/>
        </p:nvPicPr>
        <p:blipFill>
          <a:blip r:embed="rId3">
            <a:alphaModFix/>
          </a:blip>
          <a:stretch>
            <a:fillRect/>
          </a:stretch>
        </p:blipFill>
        <p:spPr>
          <a:xfrm>
            <a:off x="3902550" y="915800"/>
            <a:ext cx="5046700" cy="3311899"/>
          </a:xfrm>
          <a:prstGeom prst="rect">
            <a:avLst/>
          </a:prstGeom>
          <a:noFill/>
          <a:ln>
            <a:noFill/>
          </a:ln>
        </p:spPr>
      </p:pic>
      <p:sp>
        <p:nvSpPr>
          <p:cNvPr id="154" name="Shape 154"/>
          <p:cNvSpPr txBox="1"/>
          <p:nvPr/>
        </p:nvSpPr>
        <p:spPr>
          <a:xfrm>
            <a:off x="6000850" y="4759900"/>
            <a:ext cx="3253200" cy="4398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D9D9D9"/>
                </a:solidFill>
                <a:latin typeface="Average"/>
                <a:ea typeface="Average"/>
                <a:cs typeface="Average"/>
                <a:sym typeface="Average"/>
              </a:rPr>
              <a:t>http://illumin.usc.edu/162/the-quadrotors-coming-of-age/</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Constraints</a:t>
            </a:r>
          </a:p>
        </p:txBody>
      </p:sp>
      <p:sp>
        <p:nvSpPr>
          <p:cNvPr id="160" name="Shape 160"/>
          <p:cNvSpPr txBox="1">
            <a:spLocks noGrp="1"/>
          </p:cNvSpPr>
          <p:nvPr>
            <p:ph type="body" idx="1"/>
          </p:nvPr>
        </p:nvSpPr>
        <p:spPr>
          <a:xfrm>
            <a:off x="159300" y="1076275"/>
            <a:ext cx="6975600" cy="3828300"/>
          </a:xfrm>
          <a:prstGeom prst="rect">
            <a:avLst/>
          </a:prstGeom>
        </p:spPr>
        <p:txBody>
          <a:bodyPr lIns="91425" tIns="91425" rIns="91425" bIns="91425" anchor="t" anchorCtr="0">
            <a:noAutofit/>
          </a:bodyPr>
          <a:lstStyle/>
          <a:p>
            <a:pPr marL="457200" lvl="0" indent="-342900" rtl="0">
              <a:lnSpc>
                <a:spcPct val="115000"/>
              </a:lnSpc>
              <a:spcBef>
                <a:spcPts val="0"/>
              </a:spcBef>
              <a:spcAft>
                <a:spcPts val="1000"/>
              </a:spcAft>
              <a:buClr>
                <a:srgbClr val="D9D9D9"/>
              </a:buClr>
              <a:buSzPct val="100000"/>
              <a:buChar char="-"/>
            </a:pPr>
            <a:r>
              <a:rPr lang="en" sz="1800" dirty="0">
                <a:solidFill>
                  <a:srgbClr val="D9D9D9"/>
                </a:solidFill>
              </a:rPr>
              <a:t>SSE must </a:t>
            </a:r>
            <a:r>
              <a:rPr lang="en" sz="1800" b="1" dirty="0">
                <a:solidFill>
                  <a:srgbClr val="F1C232"/>
                </a:solidFill>
              </a:rPr>
              <a:t>reduce tracking error</a:t>
            </a:r>
            <a:r>
              <a:rPr lang="en" sz="1800" dirty="0">
                <a:solidFill>
                  <a:srgbClr val="D9D9D9"/>
                </a:solidFill>
              </a:rPr>
              <a:t> when sensors are compromised:</a:t>
            </a:r>
          </a:p>
          <a:p>
            <a:pPr lvl="0" rtl="0">
              <a:lnSpc>
                <a:spcPct val="115000"/>
              </a:lnSpc>
              <a:spcBef>
                <a:spcPts val="0"/>
              </a:spcBef>
              <a:spcAft>
                <a:spcPts val="1000"/>
              </a:spcAft>
              <a:buNone/>
            </a:pPr>
            <a:endParaRPr sz="1800" dirty="0">
              <a:solidFill>
                <a:srgbClr val="D9D9D9"/>
              </a:solidFill>
            </a:endParaRPr>
          </a:p>
          <a:p>
            <a:pPr lvl="0" rtl="0">
              <a:lnSpc>
                <a:spcPct val="115000"/>
              </a:lnSpc>
              <a:spcBef>
                <a:spcPts val="0"/>
              </a:spcBef>
              <a:spcAft>
                <a:spcPts val="1000"/>
              </a:spcAft>
              <a:buNone/>
            </a:pPr>
            <a:endParaRPr sz="1800" dirty="0">
              <a:solidFill>
                <a:srgbClr val="D9D9D9"/>
              </a:solidFill>
            </a:endParaRPr>
          </a:p>
          <a:p>
            <a:pPr lvl="0" rtl="0">
              <a:lnSpc>
                <a:spcPct val="115000"/>
              </a:lnSpc>
              <a:spcBef>
                <a:spcPts val="0"/>
              </a:spcBef>
              <a:spcAft>
                <a:spcPts val="1000"/>
              </a:spcAft>
              <a:buNone/>
            </a:pPr>
            <a:endParaRPr sz="1800" dirty="0">
              <a:solidFill>
                <a:srgbClr val="D9D9D9"/>
              </a:solidFill>
            </a:endParaRPr>
          </a:p>
          <a:p>
            <a:pPr marL="457200" lvl="0" indent="-342900">
              <a:lnSpc>
                <a:spcPct val="115000"/>
              </a:lnSpc>
              <a:spcBef>
                <a:spcPts val="0"/>
              </a:spcBef>
              <a:spcAft>
                <a:spcPts val="1000"/>
              </a:spcAft>
              <a:buClr>
                <a:srgbClr val="D9D9D9"/>
              </a:buClr>
              <a:buSzPct val="100000"/>
              <a:buChar char="-"/>
            </a:pPr>
            <a:r>
              <a:rPr lang="en" sz="1800" dirty="0">
                <a:solidFill>
                  <a:srgbClr val="D9D9D9"/>
                </a:solidFill>
              </a:rPr>
              <a:t>Final implementation of the SSE must be in </a:t>
            </a:r>
            <a:r>
              <a:rPr lang="en" sz="1800" b="1" dirty="0">
                <a:solidFill>
                  <a:srgbClr val="F1C232"/>
                </a:solidFill>
              </a:rPr>
              <a:t>ROS</a:t>
            </a:r>
          </a:p>
          <a:p>
            <a:pPr marL="457200" lvl="0" indent="-342900" rtl="0">
              <a:lnSpc>
                <a:spcPct val="115000"/>
              </a:lnSpc>
              <a:spcBef>
                <a:spcPts val="0"/>
              </a:spcBef>
              <a:spcAft>
                <a:spcPts val="1000"/>
              </a:spcAft>
              <a:buClr>
                <a:srgbClr val="D9D9D9"/>
              </a:buClr>
              <a:buSzPct val="100000"/>
              <a:buChar char="-"/>
            </a:pPr>
            <a:r>
              <a:rPr lang="en" sz="1800" dirty="0">
                <a:solidFill>
                  <a:srgbClr val="D9D9D9"/>
                </a:solidFill>
              </a:rPr>
              <a:t>Quadrotor must </a:t>
            </a:r>
            <a:r>
              <a:rPr lang="en" sz="1800" b="1" dirty="0">
                <a:solidFill>
                  <a:srgbClr val="F1C232"/>
                </a:solidFill>
              </a:rPr>
              <a:t>fly for 10 minutes</a:t>
            </a:r>
            <a:r>
              <a:rPr lang="en" sz="1800" dirty="0">
                <a:solidFill>
                  <a:srgbClr val="D9D9D9"/>
                </a:solidFill>
              </a:rPr>
              <a:t> on a single battery charge</a:t>
            </a:r>
          </a:p>
          <a:p>
            <a:pPr marL="457200" lvl="0" indent="-342900" rtl="0">
              <a:lnSpc>
                <a:spcPct val="115000"/>
              </a:lnSpc>
              <a:spcBef>
                <a:spcPts val="0"/>
              </a:spcBef>
              <a:spcAft>
                <a:spcPts val="1000"/>
              </a:spcAft>
              <a:buClr>
                <a:srgbClr val="D9D9D9"/>
              </a:buClr>
              <a:buSzPct val="100000"/>
              <a:buChar char="-"/>
            </a:pPr>
            <a:r>
              <a:rPr lang="en" sz="1800" dirty="0">
                <a:solidFill>
                  <a:srgbClr val="D9D9D9"/>
                </a:solidFill>
              </a:rPr>
              <a:t>Must estimate states at a frequency of at least </a:t>
            </a:r>
            <a:r>
              <a:rPr lang="en" sz="1800" b="1" dirty="0">
                <a:solidFill>
                  <a:srgbClr val="F1C232"/>
                </a:solidFill>
              </a:rPr>
              <a:t>25 </a:t>
            </a:r>
            <a:r>
              <a:rPr lang="en" sz="1800" b="1" dirty="0" smtClean="0">
                <a:solidFill>
                  <a:srgbClr val="F1C232"/>
                </a:solidFill>
              </a:rPr>
              <a:t>Hz</a:t>
            </a:r>
            <a:endParaRPr lang="en" sz="1800" b="1" dirty="0">
              <a:solidFill>
                <a:srgbClr val="F1C232"/>
              </a:solidFill>
            </a:endParaRPr>
          </a:p>
        </p:txBody>
      </p:sp>
      <p:pic>
        <p:nvPicPr>
          <p:cNvPr id="161" name="Shape 161"/>
          <p:cNvPicPr preferRelativeResize="0"/>
          <p:nvPr/>
        </p:nvPicPr>
        <p:blipFill rotWithShape="1">
          <a:blip r:embed="rId3">
            <a:alphaModFix/>
          </a:blip>
          <a:srcRect t="9080" b="6523"/>
          <a:stretch/>
        </p:blipFill>
        <p:spPr>
          <a:xfrm>
            <a:off x="1720162" y="1591900"/>
            <a:ext cx="5703674" cy="1093650"/>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450</TotalTime>
  <Words>1428</Words>
  <Application>Microsoft Office PowerPoint</Application>
  <PresentationFormat>On-screen Show (16:9)</PresentationFormat>
  <Paragraphs>246</Paragraphs>
  <Slides>39</Slides>
  <Notes>39</Notes>
  <HiddenSlides>0</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39</vt:i4>
      </vt:variant>
    </vt:vector>
  </HeadingPairs>
  <TitlesOfParts>
    <vt:vector size="45" baseType="lpstr">
      <vt:lpstr>Arial</vt:lpstr>
      <vt:lpstr>Oswald</vt:lpstr>
      <vt:lpstr>Average</vt:lpstr>
      <vt:lpstr>Times New Roman</vt:lpstr>
      <vt:lpstr>simple-light-2</vt:lpstr>
      <vt:lpstr>slate</vt:lpstr>
      <vt:lpstr>Northrop Grumman: Secure State Estimation</vt:lpstr>
      <vt:lpstr>PowerPoint Presentation</vt:lpstr>
      <vt:lpstr>Overview</vt:lpstr>
      <vt:lpstr>Project Statement</vt:lpstr>
      <vt:lpstr>Project Statement</vt:lpstr>
      <vt:lpstr>Project Statement</vt:lpstr>
      <vt:lpstr>Project Statement</vt:lpstr>
      <vt:lpstr>Objectives</vt:lpstr>
      <vt:lpstr>Constraints</vt:lpstr>
      <vt:lpstr>Functions</vt:lpstr>
      <vt:lpstr>Preliminary Control System Outline</vt:lpstr>
      <vt:lpstr>Preliminary Control System Outline</vt:lpstr>
      <vt:lpstr>Preliminary Control System Outline</vt:lpstr>
      <vt:lpstr>Preliminary Control System Outline</vt:lpstr>
      <vt:lpstr>Preliminary Control System Outline</vt:lpstr>
      <vt:lpstr>Preliminary Control System Outline</vt:lpstr>
      <vt:lpstr>Preliminary Control System Outline</vt:lpstr>
      <vt:lpstr>Preliminary Control System Outline</vt:lpstr>
      <vt:lpstr>Quadrotor Dynamic Model: Coordinate Definitions</vt:lpstr>
      <vt:lpstr>PowerPoint Presentation</vt:lpstr>
      <vt:lpstr>Preliminary Control System Outline: SSE</vt:lpstr>
      <vt:lpstr>Convex Optimization</vt:lpstr>
      <vt:lpstr>Convex Optimization Example</vt:lpstr>
      <vt:lpstr>Optimization Example - Quadratic Programming</vt:lpstr>
      <vt:lpstr>SSE Optimization Algorithm</vt:lpstr>
      <vt:lpstr>Hardware: Quadrotor and Control</vt:lpstr>
      <vt:lpstr>Hardware: Sensors</vt:lpstr>
      <vt:lpstr>Hardware: Sensors</vt:lpstr>
      <vt:lpstr>Hardware: Sensors</vt:lpstr>
      <vt:lpstr>Hardware: Sensors</vt:lpstr>
      <vt:lpstr>Hardware: Sensors</vt:lpstr>
      <vt:lpstr>Optitrack Motive: Camera Positions</vt:lpstr>
      <vt:lpstr>Optitrack System: Example Tracking</vt:lpstr>
      <vt:lpstr>Deliverables</vt:lpstr>
      <vt:lpstr>Current Progress and Short Term Goals</vt:lpstr>
      <vt:lpstr>Current Progress - Fall semester Gantt chart</vt:lpstr>
      <vt:lpstr>Questions?</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Northrop Grumman: Secure State Estimation</dc:title>
  <cp:lastModifiedBy>Paige Rinnert</cp:lastModifiedBy>
  <cp:revision>23</cp:revision>
  <dcterms:modified xsi:type="dcterms:W3CDTF">2016-10-25T03:15:00Z</dcterms:modified>
</cp:coreProperties>
</file>